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4" r:id="rId2"/>
    <p:sldId id="497" r:id="rId3"/>
    <p:sldId id="266" r:id="rId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58" d="100"/>
          <a:sy n="58" d="100"/>
        </p:scale>
        <p:origin x="486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5/11/2023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5/11/2023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1E27-E49B-4F0A-AC7B-A451FBBF5B2F}" type="datetime1">
              <a:rPr lang="en-US" smtClean="0"/>
              <a:t>5/11/2023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D97B-EC7F-417C-AD07-FF6559F18B5A}" type="datetime1">
              <a:rPr lang="en-US" smtClean="0"/>
              <a:t>5/11/2023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EA92-56C9-48AA-BCA7-7E25504B69B0}" type="datetime1">
              <a:rPr lang="en-US" smtClean="0"/>
              <a:t>5/11/2023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F2E8-6DAC-4D8D-A3D5-943A89C8126E}" type="datetime1">
              <a:rPr lang="en-US" smtClean="0"/>
              <a:t>5/11/2023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C01E-4686-4AFB-928B-C74745D1C1F7}" type="datetime1">
              <a:rPr lang="en-US" smtClean="0"/>
              <a:t>5/11/2023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776B-CE36-4D98-A386-CF3B3A644B6F}" type="datetime1">
              <a:rPr lang="en-US" smtClean="0"/>
              <a:t>5/11/2023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04DE-341B-41A5-A21D-A48299401E7C}" type="datetime1">
              <a:rPr lang="en-US" smtClean="0"/>
              <a:t>5/11/2023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3C43-BF75-4BCD-8936-F1EDF6B65156}" type="datetime1">
              <a:rPr lang="en-US" smtClean="0"/>
              <a:t>5/11/2023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1AE4-7644-4DCF-BE22-472098642484}" type="datetime1">
              <a:rPr lang="en-US" smtClean="0"/>
              <a:t>5/11/2023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D1DB221C-05A9-44E5-9798-442BE310E69B}" type="datetime1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6220" y="3356992"/>
            <a:ext cx="6810681" cy="3298825"/>
          </a:xfrm>
        </p:spPr>
        <p:txBody>
          <a:bodyPr>
            <a:noAutofit/>
          </a:bodyPr>
          <a:lstStyle/>
          <a:p>
            <a:pPr algn="ctr"/>
            <a:r>
              <a:rPr lang="ar-S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ما بعد الابتعاث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د. نوره بنت سلطان السلامه</a:t>
            </a:r>
            <a:b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أستاذ المناهج وطرق التدريس المساعد</a:t>
            </a:r>
            <a:br>
              <a:rPr 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كلية التربة جامعة الأميرة نوره بنت عبد الرحمن</a:t>
            </a:r>
            <a:br>
              <a:rPr 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nsalsalamah@pnu.edu.sa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CCDF-027F-4935-1012-FB569759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أهداف الدورة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5B2D5-2750-2CFB-DC2C-4623A2AC9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2800" dirty="0"/>
              <a:t>التعريف بمراحل الابتعاث</a:t>
            </a:r>
          </a:p>
          <a:p>
            <a:pPr algn="r" rtl="1"/>
            <a:r>
              <a:rPr lang="ar-SA" sz="2800" dirty="0"/>
              <a:t>أهم المعوقات وطرق التغلب عليها</a:t>
            </a:r>
          </a:p>
          <a:p>
            <a:pPr algn="r" rtl="1"/>
            <a:r>
              <a:rPr lang="ar-SA" sz="2800" dirty="0"/>
              <a:t>إستراتيجيات الكتابة الأكاديمية</a:t>
            </a:r>
          </a:p>
          <a:p>
            <a:pPr algn="r" rtl="1"/>
            <a:r>
              <a:rPr lang="ar-SA" sz="2800" dirty="0"/>
              <a:t>النشر في مجلات ذات معامل تأثير مرتفع</a:t>
            </a:r>
          </a:p>
          <a:p>
            <a:pPr algn="r" rtl="1"/>
            <a:r>
              <a:rPr lang="ar-SA" sz="2800" dirty="0"/>
              <a:t>معايير الجودة في الكتابة الأكاديمية</a:t>
            </a:r>
          </a:p>
          <a:p>
            <a:pPr algn="r" rtl="1"/>
            <a:r>
              <a:rPr lang="ar-SA" sz="2800" dirty="0"/>
              <a:t>تحديد المجلة المناسبة</a:t>
            </a:r>
          </a:p>
          <a:p>
            <a:pPr algn="r" rtl="1"/>
            <a:endParaRPr lang="en-GB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45832-02F6-7380-A754-8110937D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82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References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1050" b="1" dirty="0">
                <a:latin typeface="+mn-lt"/>
              </a:rPr>
              <a:t>Dr Seun </a:t>
            </a:r>
            <a:r>
              <a:rPr lang="en-US" sz="1050" b="1" dirty="0" err="1">
                <a:latin typeface="+mn-lt"/>
              </a:rPr>
              <a:t>Kolade</a:t>
            </a:r>
            <a:r>
              <a:rPr lang="en-US" sz="1050" b="1" dirty="0">
                <a:latin typeface="+mn-lt"/>
              </a:rPr>
              <a:t> Associate Professor, De Montfort University</a:t>
            </a:r>
            <a:br>
              <a:rPr lang="en-US" sz="1050" b="1" dirty="0">
                <a:latin typeface="+mn-lt"/>
              </a:rPr>
            </a:br>
            <a:br>
              <a:rPr lang="en-US" sz="1050" b="1" dirty="0">
                <a:latin typeface="+mn-lt"/>
              </a:rPr>
            </a:br>
            <a:r>
              <a:rPr lang="en-GB" sz="1050" b="1" i="0" dirty="0">
                <a:effectLst/>
                <a:latin typeface="+mn-lt"/>
              </a:rPr>
              <a:t>Rowland, F. (2002). </a:t>
            </a:r>
            <a:r>
              <a:rPr lang="en-GB" sz="1050" b="1" dirty="0">
                <a:latin typeface="+mn-lt"/>
              </a:rPr>
              <a:t>The peer‐review process. Learned publishing, 15(4), 247-258.</a:t>
            </a:r>
            <a:br>
              <a:rPr lang="en-US" sz="1050" b="1" dirty="0">
                <a:latin typeface="+mn-lt"/>
              </a:rPr>
            </a:br>
            <a:br>
              <a:rPr lang="en-US" sz="1050" b="1" dirty="0">
                <a:latin typeface="+mn-lt"/>
              </a:rPr>
            </a:br>
            <a:r>
              <a:rPr lang="en-GB" sz="1050" b="1" dirty="0">
                <a:latin typeface="+mn-lt"/>
              </a:rPr>
              <a:t>Sword, H. (2012). Stylish academic writing. Harvard University Press.</a:t>
            </a:r>
            <a:br>
              <a:rPr lang="en-GB" sz="1050" b="1" dirty="0">
                <a:latin typeface="+mn-lt"/>
              </a:rPr>
            </a:br>
            <a:br>
              <a:rPr lang="en-GB" sz="1050" b="1" dirty="0">
                <a:latin typeface="+mn-lt"/>
              </a:rPr>
            </a:br>
            <a:r>
              <a:rPr lang="en-GB" sz="1050" b="1" dirty="0" err="1">
                <a:latin typeface="+mn-lt"/>
              </a:rPr>
              <a:t>Presbitero</a:t>
            </a:r>
            <a:r>
              <a:rPr lang="en-GB" sz="1050" b="1" dirty="0">
                <a:latin typeface="+mn-lt"/>
              </a:rPr>
              <a:t>, A. (2016). Culture shock and reverse culture shock: The moderating role of cultural intelligence in international students’ adaptation. International journal of intercultural relations, 53, 28-38.</a:t>
            </a:r>
            <a:endParaRPr lang="en-US" sz="105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852" y="2708920"/>
            <a:ext cx="7008574" cy="158501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ar-SA" sz="32000" dirty="0"/>
              <a:t>شكرا</a:t>
            </a:r>
            <a:endParaRPr lang="en-GB" sz="32000" dirty="0"/>
          </a:p>
          <a:p>
            <a:pPr algn="ctr"/>
            <a:br>
              <a:rPr lang="en-GB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ar-SA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د. نوره بنت سلطان السلامه</a:t>
            </a:r>
            <a:br>
              <a:rPr lang="en-GB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ar-SA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ar-SA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nsalsalamah@pnu.edu.sa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6012</TotalTime>
  <Words>179</Words>
  <Application>Microsoft Office PowerPoint</Application>
  <PresentationFormat>مخصص</PresentationFormat>
  <Paragraphs>13</Paragraphs>
  <Slides>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Tahoma</vt:lpstr>
      <vt:lpstr>Times New Roman</vt:lpstr>
      <vt:lpstr>Books 16x9</vt:lpstr>
      <vt:lpstr>ما بعد الابتعاث  د. نوره بنت سلطان السلامه  أستاذ المناهج وطرق التدريس المساعد كلية التربة جامعة الأميرة نوره بنت عبد الرحمن nsalsalamah@pnu.edu.sa</vt:lpstr>
      <vt:lpstr>أهداف الدورة</vt:lpstr>
      <vt:lpstr>References  Dr Seun Kolade Associate Professor, De Montfort University  Rowland, F. (2002). The peer‐review process. Learned publishing, 15(4), 247-258.  Sword, H. (2012). Stylish academic writing. Harvard University Press.  Presbitero, A. (2016). Culture shock and reverse culture shock: The moderating role of cultural intelligence in international students’ adaptation. International journal of intercultural relations, 53, 28-38.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ما بعد الابتعاث</dc:title>
  <dc:creator>NORAH Sul. ALSAlamah</dc:creator>
  <cp:lastModifiedBy>NOURAH MAZ. ALJURAYED</cp:lastModifiedBy>
  <cp:revision>16</cp:revision>
  <dcterms:created xsi:type="dcterms:W3CDTF">2023-03-28T08:22:11Z</dcterms:created>
  <dcterms:modified xsi:type="dcterms:W3CDTF">2023-05-11T08:04:45Z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