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Open Sans Light" panose="020B0604020202020204" charset="0"/>
      <p:regular r:id="rId25"/>
    </p:embeddedFont>
    <p:embeddedFont>
      <p:font typeface="Open Sans" panose="020B0604020202020204" charset="0"/>
      <p:regular r:id="rId26"/>
    </p:embeddedFont>
    <p:embeddedFont>
      <p:font typeface="Arimo" panose="020B0604020202020204" charset="0"/>
      <p:regular r:id="rId27"/>
    </p:embeddedFont>
    <p:embeddedFont>
      <p:font typeface="Aharoni" panose="02010803020104030203" pitchFamily="2" charset="-79"/>
      <p:bold r:id="rId28"/>
    </p:embeddedFont>
    <p:embeddedFont>
      <p:font typeface="Open Sans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 Light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751" autoAdjust="0"/>
  </p:normalViewPr>
  <p:slideViewPr>
    <p:cSldViewPr>
      <p:cViewPr>
        <p:scale>
          <a:sx n="60" d="100"/>
          <a:sy n="60" d="100"/>
        </p:scale>
        <p:origin x="-12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6F0BB2-A090-4822-A292-EF0845D63BCA}" type="datetimeFigureOut">
              <a:rPr lang="ar-SA" smtClean="0"/>
              <a:t>22/05/1442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2A402E-F8EB-4006-B14D-4FFFAF4EC6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489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B30CF9-7584-46FA-8069-722EBA93C279}" type="datetimeFigureOut">
              <a:rPr lang="ar-SA" smtClean="0"/>
              <a:t>22/05/1442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9375D1-0F67-4E53-A7A1-32DE929CB0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8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375D1-0F67-4E53-A7A1-32DE929CB0DE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02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5562-C852-46ED-A789-F146DECCDAA2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29A-D938-405F-8D3F-F3ED3261FEBA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3639-8590-4E05-BDC6-5CAF3B09DF87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C2A2-9E66-43AC-B6CA-3A6E1C99F909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4B00-D422-451F-BBAF-92FFF6AFF4F2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6CF9-5693-4715-8AE3-68E6B15BC379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1DC2-E243-419A-9D7D-DF8C44CA9BFA}" type="datetime1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38-6ED5-45E8-AF02-5EC7B7442674}" type="datetime1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8103-C77C-477C-A985-E1DE6FB3B9E4}" type="datetime1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FC3B-2EE9-43F0-907A-8646F0D1F61F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AB0-4E64-44C5-B030-A7FE1FBD7872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6CB6-2061-4353-BD03-6F8C3BC3FF99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etl@pnu.edu.s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etl@pnu.edu.sa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ETL@pnu.edu.sa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hyperlink" Target="https://cetl.pnu.edu.s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622212" cy="10287000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128" r="3128"/>
          <a:stretch>
            <a:fillRect/>
          </a:stretch>
        </p:blipFill>
        <p:spPr>
          <a:xfrm>
            <a:off x="46373" y="3673677"/>
            <a:ext cx="12652039" cy="66133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98597" y="114183"/>
            <a:ext cx="5029317" cy="50293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8053" r="4631"/>
          <a:stretch>
            <a:fillRect/>
          </a:stretch>
        </p:blipFill>
        <p:spPr>
          <a:xfrm>
            <a:off x="12998597" y="4590222"/>
            <a:ext cx="5239212" cy="35907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848488" y="8422950"/>
            <a:ext cx="538932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400" dirty="0">
                <a:solidFill>
                  <a:srgbClr val="000000"/>
                </a:solidFill>
                <a:cs typeface="Open Sans"/>
              </a:rPr>
              <a:t>مركز </a:t>
            </a:r>
            <a:r>
              <a:rPr lang="en-US" sz="4400" dirty="0" smtClean="0">
                <a:solidFill>
                  <a:srgbClr val="000000"/>
                </a:solidFill>
                <a:cs typeface="Open Sans"/>
              </a:rPr>
              <a:t>التميز </a:t>
            </a:r>
            <a:r>
              <a:rPr lang="ar-SA" sz="4400" dirty="0" smtClean="0">
                <a:solidFill>
                  <a:srgbClr val="000000"/>
                </a:solidFill>
                <a:cs typeface="Open Sans"/>
              </a:rPr>
              <a:t>في ال</a:t>
            </a:r>
            <a:r>
              <a:rPr lang="en-US" sz="4400" dirty="0" smtClean="0">
                <a:solidFill>
                  <a:srgbClr val="000000"/>
                </a:solidFill>
                <a:cs typeface="Open Sans"/>
              </a:rPr>
              <a:t>تعليم </a:t>
            </a:r>
            <a:r>
              <a:rPr lang="en-US" sz="4400" dirty="0">
                <a:solidFill>
                  <a:srgbClr val="000000"/>
                </a:solidFill>
                <a:cs typeface="Open Sans"/>
              </a:rPr>
              <a:t>والتعلم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586692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solidFill>
                  <a:schemeClr val="bg1"/>
                </a:solidFill>
                <a:latin typeface="Aharoni" panose="02010803020104030203" pitchFamily="2" charset="-79"/>
              </a:rPr>
              <a:t>إطار المعايير المهنية البريطاني و الزمالة</a:t>
            </a:r>
            <a:endParaRPr lang="en-US" sz="7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26871" y="2245893"/>
            <a:ext cx="3306178" cy="3306178"/>
            <a:chOff x="0" y="0"/>
            <a:chExt cx="1695450" cy="1695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32081" y="4735671"/>
            <a:ext cx="3306178" cy="3306178"/>
            <a:chOff x="0" y="0"/>
            <a:chExt cx="1695450" cy="1695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825480" y="4735671"/>
            <a:ext cx="3306178" cy="3306178"/>
            <a:chOff x="0" y="0"/>
            <a:chExt cx="1695450" cy="1695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686800" y="6980822"/>
            <a:ext cx="3306178" cy="3306178"/>
            <a:chOff x="0" y="0"/>
            <a:chExt cx="1695450" cy="1695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962381" y="5612954"/>
            <a:ext cx="3235158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4800" b="1" dirty="0" err="1">
                <a:solidFill>
                  <a:srgbClr val="000000"/>
                </a:solidFill>
                <a:cs typeface="Open Sans Bold"/>
              </a:rPr>
              <a:t>القيم</a:t>
            </a:r>
            <a:endParaRPr lang="en-US" sz="4800" b="1" dirty="0">
              <a:solidFill>
                <a:srgbClr val="000000"/>
              </a:solidFill>
              <a:cs typeface="Open Sans Bold"/>
            </a:endParaRPr>
          </a:p>
          <a:p>
            <a:pPr algn="ctr">
              <a:lnSpc>
                <a:spcPts val="5320"/>
              </a:lnSpc>
            </a:pPr>
            <a:r>
              <a:rPr lang="en-US" sz="4800" b="1" dirty="0">
                <a:solidFill>
                  <a:srgbClr val="000000"/>
                </a:solidFill>
                <a:latin typeface="Open Sans Bold"/>
              </a:rPr>
              <a:t> المهنية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25480" y="5504447"/>
            <a:ext cx="331767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V1 </a:t>
            </a:r>
          </a:p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احترام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المتعلم</a:t>
            </a:r>
            <a:r>
              <a:rPr lang="ar-SA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ي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ن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ومختلف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فئات المتعلمين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62382" y="3001300"/>
            <a:ext cx="332011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V2</a:t>
            </a:r>
          </a:p>
          <a:p>
            <a:pPr algn="ctr">
              <a:lnSpc>
                <a:spcPts val="3500"/>
              </a:lnSpc>
            </a:pP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تعزيز المشاركة في مجال التعليم العالي والمساواة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إتاحة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الفرص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للمتعلمين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9133" y="5266658"/>
            <a:ext cx="266324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V3</a:t>
            </a:r>
          </a:p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اتباع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نهج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قائم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الأدلة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و نتائج الأبحاث ونتائج  التطوير المهني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63000" y="7734809"/>
            <a:ext cx="321736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V4</a:t>
            </a: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استيعاب السياق الموسع للتعليم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العالي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وآثاره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الممارسات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المهنية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6" name="TextBox 16"/>
          <p:cNvSpPr txBox="1"/>
          <p:nvPr/>
        </p:nvSpPr>
        <p:spPr>
          <a:xfrm>
            <a:off x="3031450" y="1102014"/>
            <a:ext cx="14107447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8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/>
              </a:rPr>
              <a:t>5.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/>
              </a:rPr>
              <a:t>محاور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إطار 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المعايير المهنية البريطاني (UKPSF)؟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4387" y="1137929"/>
            <a:ext cx="312522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القيم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المهنية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19" name="Freeform 19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83488" y="5685541"/>
            <a:ext cx="7315200" cy="7256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459591" y="5685541"/>
            <a:ext cx="7315200" cy="725668"/>
          </a:xfrm>
          <a:prstGeom prst="rect">
            <a:avLst/>
          </a:prstGeom>
        </p:spPr>
      </p:pic>
      <p:sp>
        <p:nvSpPr>
          <p:cNvPr id="27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10</a:t>
            </a:fld>
            <a:endParaRPr lang="en-US" sz="1400" b="1" dirty="0"/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4405" y="2600198"/>
            <a:ext cx="3097579" cy="21964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0402" y="-25842"/>
            <a:ext cx="4716592" cy="10282693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7282" y="3903121"/>
            <a:ext cx="2856140" cy="2856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4243" y="338520"/>
            <a:ext cx="4767510" cy="4767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9562" y="214594"/>
            <a:ext cx="4774914" cy="47749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94129" y="4596245"/>
            <a:ext cx="3164124" cy="103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cs typeface="Open Sans"/>
              </a:rPr>
              <a:t>أنواع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cs typeface="Open Sans"/>
              </a:rPr>
              <a:t>التصنيفات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4243" y="5489341"/>
            <a:ext cx="4767510" cy="47675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96009" y="5459193"/>
            <a:ext cx="4827807" cy="48278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570643" y="2761920"/>
            <a:ext cx="5394547" cy="53945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5920" y="1791970"/>
            <a:ext cx="3643949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en-US" sz="32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D2</a:t>
            </a:r>
            <a:r>
              <a:rPr lang="en-US" sz="32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en-US" sz="32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cs typeface="Open Sans Light Bold"/>
            </a:endParaRPr>
          </a:p>
          <a:p>
            <a:pPr algn="ctr">
              <a:lnSpc>
                <a:spcPts val="252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متمكن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جميع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محاور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إطار 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المعايير المهنية البريطاني</a:t>
            </a:r>
          </a:p>
          <a:p>
            <a:pPr algn="ctr">
              <a:lnSpc>
                <a:spcPts val="2520"/>
              </a:lnSpc>
            </a:pPr>
            <a:endParaRPr lang="en-US" sz="2400" dirty="0">
              <a:solidFill>
                <a:srgbClr val="000000"/>
              </a:solidFill>
              <a:cs typeface="Open Sans Light"/>
            </a:endParaRPr>
          </a:p>
          <a:p>
            <a:pPr algn="ctr"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ومتمكن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من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جميع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مسؤوليات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Open Sans Light"/>
              </a:rPr>
              <a:t>التدريس</a:t>
            </a:r>
            <a:endParaRPr lang="en-US" sz="2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67584" y="1877682"/>
            <a:ext cx="377641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en-US" sz="32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مشارك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(D1</a:t>
            </a:r>
            <a:r>
              <a:rPr lang="en-US" sz="32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en-US" sz="32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cs typeface="Open Sans Light Bold"/>
            </a:endParaRPr>
          </a:p>
          <a:p>
            <a:pPr algn="ctr">
              <a:lnSpc>
                <a:spcPts val="2520"/>
              </a:lnSpc>
            </a:pPr>
            <a:r>
              <a:rPr lang="en-US" sz="1800" dirty="0" err="1" smtClean="0">
                <a:solidFill>
                  <a:srgbClr val="000000"/>
                </a:solidFill>
                <a:cs typeface="Open Sans Light"/>
              </a:rPr>
              <a:t>م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تمكن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أنشطة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محددة</a:t>
            </a:r>
            <a:endParaRPr lang="en-US" sz="2400" dirty="0" smtClean="0">
              <a:solidFill>
                <a:srgbClr val="000000"/>
              </a:solidFill>
              <a:cs typeface="Open Sans Light"/>
            </a:endParaRPr>
          </a:p>
          <a:p>
            <a:pPr algn="ctr" rtl="1">
              <a:lnSpc>
                <a:spcPts val="2520"/>
              </a:lnSpc>
            </a:pPr>
            <a:endParaRPr lang="en-US" sz="2400" dirty="0">
              <a:solidFill>
                <a:srgbClr val="000000"/>
              </a:solidFill>
              <a:cs typeface="Open Sans Light"/>
            </a:endParaRPr>
          </a:p>
          <a:p>
            <a:pPr algn="ctr" rtl="1">
              <a:lnSpc>
                <a:spcPts val="2520"/>
              </a:lnSpc>
            </a:pP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على الأقل اثنين من 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K1, K2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وما يرتبط بهما من القيم المهنية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133" y="6911294"/>
            <a:ext cx="3411524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en-US" sz="32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رئيس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(D4</a:t>
            </a:r>
            <a:r>
              <a:rPr lang="en-US" sz="32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ar-SA" sz="3200" b="1" dirty="0" smtClean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 Light Bold"/>
            </a:endParaRPr>
          </a:p>
          <a:p>
            <a:pPr algn="ctr" rtl="1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cs typeface="Open Sans Light Bold"/>
            </a:endParaRPr>
          </a:p>
          <a:p>
            <a:pPr algn="ctr">
              <a:lnSpc>
                <a:spcPts val="252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متمكن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جميع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محاور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إطار 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المعايير المهنية البريطاني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كقائد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استراتيجي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في 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والتعلم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مع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وجود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أدلة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عل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ى 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التأثير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خارج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حدود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المؤسسة </a:t>
            </a:r>
            <a:r>
              <a:rPr lang="en-US" sz="1800" dirty="0" err="1" smtClean="0">
                <a:solidFill>
                  <a:srgbClr val="000000"/>
                </a:solidFill>
                <a:cs typeface="Open Sans Light"/>
              </a:rPr>
              <a:t>وعلى</a:t>
            </a:r>
            <a:r>
              <a:rPr lang="en-US" sz="18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Open Sans Light"/>
              </a:rPr>
              <a:t>المستوى</a:t>
            </a:r>
            <a:r>
              <a:rPr lang="en-US" sz="18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Open Sans Light"/>
              </a:rPr>
              <a:t>الدولي</a:t>
            </a:r>
            <a:endParaRPr lang="en-US" sz="18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79884" y="6919804"/>
            <a:ext cx="4156228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en-US" sz="32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32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32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 Bold"/>
              </a:rPr>
              <a:t>أعلى </a:t>
            </a:r>
            <a:r>
              <a:rPr lang="en-US" sz="32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(D3)</a:t>
            </a:r>
            <a:endParaRPr lang="en-US" sz="32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2520"/>
              </a:lnSpc>
            </a:pPr>
            <a:endParaRPr lang="en-US" sz="2400" dirty="0">
              <a:solidFill>
                <a:srgbClr val="000000"/>
              </a:solidFill>
              <a:cs typeface="Open Sans Light Bold"/>
            </a:endParaRPr>
          </a:p>
          <a:p>
            <a:pPr algn="ctr">
              <a:lnSpc>
                <a:spcPts val="252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متمكن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جميع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تصنيفات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إطار المعايير المهنية البريطاني</a:t>
            </a:r>
          </a:p>
          <a:p>
            <a:pPr algn="ctr"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خبرة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تطوير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ممارسات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الآخرين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endParaRPr lang="ar-SA" sz="2400" dirty="0" smtClean="0">
              <a:solidFill>
                <a:srgbClr val="000000"/>
              </a:solidFill>
              <a:cs typeface="Open Sans Light"/>
            </a:endParaRPr>
          </a:p>
          <a:p>
            <a:pPr algn="ctr">
              <a:lnSpc>
                <a:spcPts val="2520"/>
              </a:lnSpc>
            </a:pPr>
            <a:r>
              <a:rPr lang="en-US" sz="2000" dirty="0" err="1" smtClean="0">
                <a:solidFill>
                  <a:srgbClr val="000000"/>
                </a:solidFill>
                <a:cs typeface="Open Sans Light"/>
              </a:rPr>
              <a:t>والتأثير</a:t>
            </a:r>
            <a:r>
              <a:rPr lang="en-US" sz="20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Open Sans Light"/>
              </a:rPr>
              <a:t>عليها</a:t>
            </a:r>
            <a:endParaRPr lang="en-US" sz="20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70643" y="933450"/>
            <a:ext cx="56886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80"/>
              </a:lnSpc>
              <a:spcBef>
                <a:spcPct val="0"/>
              </a:spcBef>
            </a:pPr>
            <a:r>
              <a:rPr lang="ar-SA" sz="5400" dirty="0" smtClean="0">
                <a:solidFill>
                  <a:srgbClr val="03989E"/>
                </a:solidFill>
                <a:latin typeface="Open Sans"/>
              </a:rPr>
              <a:t>6. </a:t>
            </a:r>
            <a:r>
              <a:rPr lang="en-US" sz="5400" dirty="0" err="1" smtClean="0">
                <a:solidFill>
                  <a:srgbClr val="03989E"/>
                </a:solidFill>
                <a:latin typeface="Open Sans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/>
              </a:rPr>
              <a:t>فئات </a:t>
            </a:r>
            <a:r>
              <a:rPr lang="en-US" sz="5400" dirty="0" smtClean="0">
                <a:solidFill>
                  <a:srgbClr val="03989E"/>
                </a:solidFill>
                <a:latin typeface="Open Sans"/>
              </a:rPr>
              <a:t>الزمالة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؟</a:t>
            </a: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 txBox="1">
            <a:spLocks/>
          </p:cNvSpPr>
          <p:nvPr/>
        </p:nvSpPr>
        <p:spPr>
          <a:xfrm>
            <a:off x="15773400" y="9715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/>
              <a:pPr/>
              <a:t>11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04800" y="1190312"/>
            <a:ext cx="1714365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0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7.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يستطيع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التقديم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كل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فئة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فئات 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الزمالة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55106" y="2060822"/>
            <a:ext cx="15983744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99"/>
              </a:lnSpc>
            </a:pPr>
            <a:r>
              <a:rPr lang="ar-SA" sz="48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تصنيف الزمالة </a:t>
            </a:r>
            <a:r>
              <a:rPr lang="en-US" sz="48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 </a:t>
            </a:r>
            <a:r>
              <a:rPr lang="ar-SA" sz="48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 (زميل مشارك)</a:t>
            </a:r>
            <a:endParaRPr lang="en-US" sz="4800" b="1" dirty="0" smtClean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622300" lvl="7" indent="-366713" algn="r" defTabSz="182563" rtl="1">
              <a:lnSpc>
                <a:spcPts val="8499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الباحثون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بداية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مسيرتهم </a:t>
            </a: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المهنية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مع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بعض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مسؤوليات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التدريس</a:t>
            </a:r>
            <a:endParaRPr lang="en-US" sz="3600" dirty="0" smtClean="0">
              <a:solidFill>
                <a:srgbClr val="000000"/>
              </a:solidFill>
              <a:cs typeface="Arimo"/>
            </a:endParaRPr>
          </a:p>
          <a:p>
            <a:pPr marL="622300" lvl="7" indent="-366713" algn="r" defTabSz="182563" rtl="1">
              <a:lnSpc>
                <a:spcPts val="8499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الموظفون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الجدد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مهنة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التدريس</a:t>
            </a:r>
            <a:endParaRPr lang="en-US" sz="3600" dirty="0">
              <a:solidFill>
                <a:srgbClr val="000000"/>
              </a:solidFill>
              <a:cs typeface="Arimo"/>
            </a:endParaRPr>
          </a:p>
          <a:p>
            <a:pPr marL="622300" lvl="8" indent="-366713" algn="r" defTabSz="182563" rtl="1">
              <a:lnSpc>
                <a:spcPts val="8499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cs typeface="Arimo"/>
              </a:rPr>
              <a:t>الموظفون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الذين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يدعمون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العمل </a:t>
            </a: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الأكاديمي</a:t>
            </a:r>
            <a:endParaRPr lang="en-US" sz="3600" dirty="0" smtClean="0">
              <a:solidFill>
                <a:srgbClr val="000000"/>
              </a:solidFill>
              <a:cs typeface="Arimo"/>
            </a:endParaRPr>
          </a:p>
          <a:p>
            <a:pPr marL="622300" lvl="8" indent="-366713" algn="r" defTabSz="182563" rtl="1">
              <a:lnSpc>
                <a:spcPts val="8499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الموظفون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ذو الخبرة </a:t>
            </a: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في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المجالات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المهنية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ذات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الصلة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و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 لكن </a:t>
            </a: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حديثي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عهد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مهنة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التدريس </a:t>
            </a:r>
            <a:r>
              <a:rPr lang="en-US" sz="3600" dirty="0" err="1" smtClean="0">
                <a:solidFill>
                  <a:srgbClr val="000000"/>
                </a:solidFill>
                <a:cs typeface="Arimo"/>
              </a:rPr>
              <a:t>أو</a:t>
            </a:r>
            <a:r>
              <a:rPr lang="en-US" sz="3600" dirty="0" smtClean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لديهم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خبرة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محدودة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mo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Arimo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Arimo"/>
              </a:rPr>
              <a:t>التدريس</a:t>
            </a:r>
            <a:endParaRPr lang="en-US" sz="3600" dirty="0">
              <a:solidFill>
                <a:srgbClr val="000000"/>
              </a:solidFill>
              <a:cs typeface="Arimo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2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12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2973" y="1866265"/>
            <a:ext cx="15276327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99"/>
              </a:lnSpc>
            </a:pPr>
            <a:r>
              <a:rPr lang="en-US" sz="4800" b="1" dirty="0">
                <a:solidFill>
                  <a:srgbClr val="03989E"/>
                </a:solidFill>
                <a:latin typeface="Open Sans Light"/>
              </a:rPr>
              <a:t>      </a:t>
            </a:r>
            <a:r>
              <a:rPr lang="ar-SA" sz="4800" b="1" dirty="0" smtClean="0">
                <a:solidFill>
                  <a:srgbClr val="03989E"/>
                </a:solidFill>
                <a:latin typeface="Open Sans Light"/>
              </a:rPr>
              <a:t>تصنيف الزمالة </a:t>
            </a:r>
            <a:r>
              <a:rPr lang="en-US" sz="4800" b="1" dirty="0" smtClean="0">
                <a:solidFill>
                  <a:srgbClr val="03989E"/>
                </a:solidFill>
                <a:latin typeface="Open Sans Light"/>
              </a:rPr>
              <a:t> ) </a:t>
            </a:r>
            <a:r>
              <a:rPr lang="en-US" sz="4800" b="1" dirty="0">
                <a:solidFill>
                  <a:srgbClr val="03989E"/>
                </a:solidFill>
                <a:latin typeface="Open Sans Light"/>
              </a:rPr>
              <a:t>2زميل(</a:t>
            </a:r>
            <a:endParaRPr lang="en-US" sz="4800" b="1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 algn="r" rtl="1">
              <a:lnSpc>
                <a:spcPts val="849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cs typeface="Open Sans Light"/>
              </a:rPr>
              <a:t>الأكاديميون</a:t>
            </a:r>
            <a:r>
              <a:rPr lang="en-US" sz="3399" dirty="0">
                <a:solidFill>
                  <a:srgbClr val="03989E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399" dirty="0">
                <a:solidFill>
                  <a:srgbClr val="03989E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cs typeface="Open Sans Light"/>
              </a:rPr>
              <a:t>بداية</a:t>
            </a:r>
            <a:r>
              <a:rPr lang="en-US" sz="3399" dirty="0">
                <a:solidFill>
                  <a:srgbClr val="03989E"/>
                </a:solidFill>
                <a:latin typeface="Open Sans Light"/>
              </a:rPr>
              <a:t> </a:t>
            </a:r>
            <a:r>
              <a:rPr lang="ar-SA" sz="3399" dirty="0" smtClean="0">
                <a:solidFill>
                  <a:srgbClr val="000000"/>
                </a:solidFill>
                <a:cs typeface="Open Sans Light"/>
              </a:rPr>
              <a:t>مسيرتهم </a:t>
            </a:r>
            <a:r>
              <a:rPr lang="en-US" sz="3399" dirty="0" err="1" smtClean="0">
                <a:solidFill>
                  <a:srgbClr val="000000"/>
                </a:solidFill>
                <a:cs typeface="Open Sans Light"/>
              </a:rPr>
              <a:t>المهنية</a:t>
            </a:r>
            <a:endParaRPr lang="en-US" sz="3399" dirty="0" smtClean="0">
              <a:solidFill>
                <a:srgbClr val="000000"/>
              </a:solidFill>
              <a:cs typeface="Open Sans Light"/>
            </a:endParaRPr>
          </a:p>
          <a:p>
            <a:pPr marL="734059" lvl="1" indent="-367030" algn="r" rtl="1">
              <a:lnSpc>
                <a:spcPts val="8499"/>
              </a:lnSpc>
              <a:buFont typeface="Arial"/>
              <a:buChar char="•"/>
            </a:pPr>
            <a:r>
              <a:rPr lang="en-US" sz="3399" dirty="0" err="1" smtClean="0">
                <a:solidFill>
                  <a:srgbClr val="000000"/>
                </a:solidFill>
                <a:cs typeface="Open Sans Light"/>
              </a:rPr>
              <a:t>الموظفون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العاملون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المجال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الأكاديمي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أو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موظفو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الدعم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الذين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يتولون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مسؤوليات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تعليم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وتعلم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كبيرة</a:t>
            </a:r>
            <a:endParaRPr lang="en-US" sz="3400" dirty="0" smtClean="0">
              <a:solidFill>
                <a:srgbClr val="000000"/>
              </a:solidFill>
              <a:latin typeface="Open Sans Light"/>
            </a:endParaRPr>
          </a:p>
          <a:p>
            <a:pPr marL="734059" lvl="1" indent="-367030" algn="r" rtl="1">
              <a:lnSpc>
                <a:spcPts val="8499"/>
              </a:lnSpc>
              <a:buFont typeface="Arial"/>
              <a:buChar char="•"/>
            </a:pP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الأكاديميون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المتمرسون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حديثو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العهد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نسبيًا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بمعايير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التعليم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العالي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المملكة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المتحدة</a:t>
            </a:r>
            <a:endParaRPr lang="en-US" sz="3400" dirty="0" smtClean="0">
              <a:solidFill>
                <a:srgbClr val="000000"/>
              </a:solidFill>
              <a:latin typeface="Open Sans Light"/>
            </a:endParaRPr>
          </a:p>
          <a:p>
            <a:pPr marL="734059" lvl="1" indent="-367030" algn="r" rtl="1">
              <a:lnSpc>
                <a:spcPts val="8499"/>
              </a:lnSpc>
              <a:buFont typeface="Arial"/>
              <a:buChar char="•"/>
            </a:pP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الموظفون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الذين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لديهم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مسؤوليات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 تدريس فقط 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)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كبيرة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بعض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الأحيان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(،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بما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ذلك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التدريس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ال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ذي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err="1">
                <a:solidFill>
                  <a:srgbClr val="000000"/>
                </a:solidFill>
                <a:latin typeface="Open Sans Light"/>
              </a:rPr>
              <a:t>ي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كون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ضمن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 أي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نطاق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عمل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 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111224"/>
            <a:ext cx="162306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60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/>
              </a:rPr>
              <a:t>7. </a:t>
            </a:r>
            <a:r>
              <a:rPr lang="en-US" sz="5400" dirty="0" err="1" smtClean="0">
                <a:solidFill>
                  <a:srgbClr val="03989E"/>
                </a:solidFill>
                <a:latin typeface="Open Sans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/>
              </a:rPr>
              <a:t>يستطيع </a:t>
            </a:r>
            <a:r>
              <a:rPr lang="en-US" sz="5400" dirty="0" err="1" smtClean="0">
                <a:solidFill>
                  <a:srgbClr val="03989E"/>
                </a:solidFill>
                <a:latin typeface="Open Sans"/>
              </a:rPr>
              <a:t>التقديم</a:t>
            </a:r>
            <a:r>
              <a:rPr lang="en-US" sz="5400" dirty="0" smtClean="0">
                <a:solidFill>
                  <a:srgbClr val="03989E"/>
                </a:solidFill>
                <a:latin typeface="Open Sans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/>
              </a:rPr>
              <a:t>على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/>
              </a:rPr>
              <a:t>كل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/>
              </a:rPr>
              <a:t>فئة </a:t>
            </a:r>
            <a:r>
              <a:rPr lang="en-US" sz="5400" dirty="0" err="1" smtClean="0">
                <a:solidFill>
                  <a:srgbClr val="03989E"/>
                </a:solidFill>
                <a:latin typeface="Open Sans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/>
              </a:rPr>
              <a:t>فئات </a:t>
            </a:r>
            <a:r>
              <a:rPr lang="en-US" sz="5400" dirty="0" smtClean="0">
                <a:solidFill>
                  <a:srgbClr val="03989E"/>
                </a:solidFill>
                <a:latin typeface="Open Sans"/>
              </a:rPr>
              <a:t>الزمالة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194230"/>
            <a:ext cx="508203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5400" dirty="0">
                <a:solidFill>
                  <a:srgbClr val="03989E"/>
                </a:solidFill>
                <a:latin typeface="Open Sans"/>
              </a:rPr>
              <a:t>(</a:t>
            </a:r>
            <a:r>
              <a:rPr lang="en-US" sz="5400" dirty="0" err="1">
                <a:solidFill>
                  <a:srgbClr val="03989E"/>
                </a:solidFill>
                <a:latin typeface="Open Sans"/>
              </a:rPr>
              <a:t>تابع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)</a:t>
            </a:r>
          </a:p>
        </p:txBody>
      </p:sp>
      <p:sp>
        <p:nvSpPr>
          <p:cNvPr id="13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13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543" y="2029866"/>
            <a:ext cx="14820757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500"/>
              </a:lnSpc>
            </a:pPr>
            <a:r>
              <a:rPr lang="en-US" sz="4800" b="1" dirty="0">
                <a:solidFill>
                  <a:srgbClr val="03989E"/>
                </a:solidFill>
                <a:latin typeface="Open Sans Light"/>
              </a:rPr>
              <a:t>      </a:t>
            </a:r>
            <a:r>
              <a:rPr lang="en-US" sz="4800" b="1" dirty="0" err="1" smtClean="0">
                <a:solidFill>
                  <a:srgbClr val="03989E"/>
                </a:solidFill>
                <a:latin typeface="Open Sans Light"/>
              </a:rPr>
              <a:t>تصنيف</a:t>
            </a:r>
            <a:r>
              <a:rPr lang="ar-SA" sz="4800" b="1" dirty="0" smtClean="0">
                <a:solidFill>
                  <a:srgbClr val="03989E"/>
                </a:solidFill>
                <a:latin typeface="Open Sans Light"/>
              </a:rPr>
              <a:t> الزمالة </a:t>
            </a:r>
            <a:r>
              <a:rPr lang="en-US" sz="4800" b="1" dirty="0" smtClean="0">
                <a:solidFill>
                  <a:srgbClr val="03989E"/>
                </a:solidFill>
                <a:latin typeface="Open Sans Light"/>
              </a:rPr>
              <a:t> 3</a:t>
            </a:r>
            <a:r>
              <a:rPr lang="ar-SA" sz="4800" b="1" dirty="0" smtClean="0">
                <a:solidFill>
                  <a:srgbClr val="03989E"/>
                </a:solidFill>
                <a:latin typeface="Open Sans Light"/>
              </a:rPr>
              <a:t> (زميل أعلى)</a:t>
            </a:r>
            <a:endParaRPr lang="en-US" sz="4800" b="1" dirty="0">
              <a:solidFill>
                <a:srgbClr val="03989E"/>
              </a:solidFill>
              <a:latin typeface="Open Sans Light"/>
            </a:endParaRPr>
          </a:p>
          <a:p>
            <a:pPr marL="734060" lvl="1" indent="-367030" algn="just" rtl="1">
              <a:lnSpc>
                <a:spcPts val="850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الموظفون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ذو الخبرة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الذين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لديهم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القدرة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على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التأثير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من خلال مسؤوليات قيادية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أو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إدار</a:t>
            </a:r>
            <a:r>
              <a:rPr lang="ar-SA" sz="3400" dirty="0" err="1" smtClean="0">
                <a:solidFill>
                  <a:srgbClr val="000000"/>
                </a:solidFill>
                <a:cs typeface="Open Sans Light"/>
              </a:rPr>
              <a:t>ية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أو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تنظيم</a:t>
            </a:r>
            <a:r>
              <a:rPr lang="ar-SA" sz="3400" dirty="0" err="1" smtClean="0">
                <a:solidFill>
                  <a:srgbClr val="000000"/>
                </a:solidFill>
                <a:cs typeface="Open Sans Light"/>
              </a:rPr>
              <a:t>ية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</a:rPr>
              <a:t>لبرامج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أو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لمناه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ج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أو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</a:rPr>
              <a:t>لمجالات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التخصص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الأكاديمية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 marL="734060" lvl="1" indent="-367030" algn="just" rtl="1">
              <a:lnSpc>
                <a:spcPts val="850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المعلمون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ذو الخبرة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والموظفون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الذين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يدعمون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الأعضاء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الجدد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مجال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التدريس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 marL="734060" lvl="1" indent="-367030" algn="just" rtl="1">
              <a:lnSpc>
                <a:spcPts val="850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الموظفون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ذو الخبرة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في القسم أو في نطاق أوسع من القسم  ممن يقدمون الدعم والارشاد فيما يخص التعليم و التعلم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TextBox 4"/>
          <p:cNvSpPr txBox="1"/>
          <p:nvPr/>
        </p:nvSpPr>
        <p:spPr>
          <a:xfrm>
            <a:off x="-24384" y="1151544"/>
            <a:ext cx="1714365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0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7.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يستطيع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التقديم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كل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فئة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فئات 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الزمالة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09600" y="1194089"/>
            <a:ext cx="5082034" cy="68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5400" dirty="0">
                <a:solidFill>
                  <a:srgbClr val="03989E"/>
                </a:solidFill>
                <a:latin typeface="Open Sans"/>
              </a:rPr>
              <a:t>(</a:t>
            </a:r>
            <a:r>
              <a:rPr lang="en-US" sz="5400" dirty="0" err="1">
                <a:solidFill>
                  <a:srgbClr val="03989E"/>
                </a:solidFill>
                <a:latin typeface="Open Sans"/>
              </a:rPr>
              <a:t>تابع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)</a:t>
            </a:r>
          </a:p>
        </p:txBody>
      </p:sp>
      <p:sp>
        <p:nvSpPr>
          <p:cNvPr id="13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14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7142" y="1942465"/>
            <a:ext cx="15772158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en-US" sz="48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</a:t>
            </a:r>
            <a:r>
              <a:rPr lang="en-US" sz="48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</a:t>
            </a:r>
            <a:r>
              <a:rPr lang="en-US" sz="48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تصنيف</a:t>
            </a:r>
            <a:r>
              <a:rPr lang="ar-SA" sz="48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 الزمالة </a:t>
            </a:r>
            <a:r>
              <a:rPr lang="en-US" sz="48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) 4 </a:t>
            </a:r>
            <a:r>
              <a:rPr lang="en-US" sz="48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48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48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رئيس</a:t>
            </a:r>
            <a:r>
              <a:rPr lang="en-US" sz="48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endParaRPr lang="en-US" sz="4800" b="1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34060" lvl="1" indent="-367030" algn="r" rtl="1">
              <a:lnSpc>
                <a:spcPct val="25000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موظفون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ذو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خبرة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عالية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أو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من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كبار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الموظفين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الذين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لديهم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مسؤوليات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قيادية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أكاديمية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أو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مسؤوليات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قيادية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استراتيجية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أكاديمية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على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نطاق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واسع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فيما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يتعلق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بالجوانب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الأساسية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</a:rPr>
              <a:t>في التدريس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ودعم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التعل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م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marL="734060" lvl="1" indent="-367030" algn="r" rtl="1">
              <a:lnSpc>
                <a:spcPct val="25000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الموظفون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المسؤولون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عن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القيادة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الاستراتيجية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المؤسسية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وكتابة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السياسات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مجال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التعليم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والتعلم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marL="734060" lvl="1" indent="-367030" algn="r" rtl="1">
              <a:lnSpc>
                <a:spcPct val="25000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الموظفون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الذين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لديهم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تأثير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استراتيجي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فيما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يتعلق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بالتعليم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والتعلم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الذي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يمتد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إلى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خارج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نطاق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المؤسسة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TextBox 4"/>
          <p:cNvSpPr txBox="1"/>
          <p:nvPr/>
        </p:nvSpPr>
        <p:spPr>
          <a:xfrm>
            <a:off x="-21336" y="1151544"/>
            <a:ext cx="1714365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0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7.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يستطيع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التقديم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كل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فئة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فئات 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الزمالة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5800" y="1194089"/>
            <a:ext cx="5082034" cy="68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5400" dirty="0">
                <a:solidFill>
                  <a:srgbClr val="03989E"/>
                </a:solidFill>
                <a:latin typeface="Open Sans"/>
              </a:rPr>
              <a:t>(</a:t>
            </a:r>
            <a:r>
              <a:rPr lang="en-US" sz="5400" dirty="0" err="1">
                <a:solidFill>
                  <a:srgbClr val="03989E"/>
                </a:solidFill>
                <a:latin typeface="Open Sans"/>
              </a:rPr>
              <a:t>تابع</a:t>
            </a:r>
            <a:r>
              <a:rPr lang="en-US" sz="5400" dirty="0">
                <a:solidFill>
                  <a:srgbClr val="03989E"/>
                </a:solidFill>
                <a:latin typeface="Open Sans"/>
              </a:rPr>
              <a:t>)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 txBox="1">
            <a:spLocks/>
          </p:cNvSpPr>
          <p:nvPr/>
        </p:nvSpPr>
        <p:spPr>
          <a:xfrm>
            <a:off x="15773400" y="9715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/>
              <a:pPr/>
              <a:t>15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6965" y="2313210"/>
            <a:ext cx="7607035" cy="67577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82201" y="2413620"/>
            <a:ext cx="701772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استخد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ا</a:t>
            </a:r>
            <a:r>
              <a:rPr lang="en-US" sz="4000" dirty="0" smtClean="0">
                <a:solidFill>
                  <a:srgbClr val="000000"/>
                </a:solidFill>
                <a:cs typeface="Open Sans Light"/>
              </a:rPr>
              <a:t>م</a:t>
            </a:r>
            <a:r>
              <a:rPr lang="en-US" sz="4000" dirty="0" smtClean="0">
                <a:solidFill>
                  <a:srgbClr val="03989E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3989E"/>
                </a:solidFill>
                <a:latin typeface="Open Sans Light"/>
              </a:rPr>
              <a:t>استبيان </a:t>
            </a:r>
            <a:r>
              <a:rPr lang="en-US" sz="4000" dirty="0" err="1" smtClean="0">
                <a:solidFill>
                  <a:srgbClr val="03989E"/>
                </a:solidFill>
                <a:latin typeface="Open Sans Light"/>
              </a:rPr>
              <a:t>تحديد</a:t>
            </a:r>
            <a:r>
              <a:rPr lang="en-US" sz="4000" dirty="0" smtClean="0">
                <a:solidFill>
                  <a:srgbClr val="03989E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3989E"/>
                </a:solidFill>
                <a:latin typeface="Open Sans Light"/>
              </a:rPr>
              <a:t>فئة </a:t>
            </a:r>
            <a:r>
              <a:rPr lang="en-US" sz="4000" dirty="0" err="1" smtClean="0">
                <a:solidFill>
                  <a:srgbClr val="03989E"/>
                </a:solidFill>
                <a:cs typeface="Open Sans Light"/>
              </a:rPr>
              <a:t>الزمالة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يساعدك </a:t>
            </a: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latin typeface="Open Sans Light"/>
              </a:rPr>
              <a:t>معرفة </a:t>
            </a:r>
            <a:r>
              <a:rPr lang="en-US" sz="4000" dirty="0" err="1" smtClean="0">
                <a:solidFill>
                  <a:srgbClr val="000000"/>
                </a:solidFill>
                <a:latin typeface="Open Sans Light"/>
              </a:rPr>
              <a:t>التصنيف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)</a:t>
            </a:r>
            <a:r>
              <a:rPr lang="ar-SA" sz="4000" dirty="0" smtClean="0">
                <a:solidFill>
                  <a:srgbClr val="000000"/>
                </a:solidFill>
                <a:latin typeface="Open Sans Light"/>
              </a:rPr>
              <a:t>فئة </a:t>
            </a: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الزمالة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(</a:t>
            </a:r>
            <a:r>
              <a:rPr lang="ar-SA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ال</a:t>
            </a: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ذي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تستطيع </a:t>
            </a:r>
            <a:r>
              <a:rPr lang="en-US" sz="4000" dirty="0" err="1" smtClean="0">
                <a:solidFill>
                  <a:srgbClr val="000000"/>
                </a:solidFill>
                <a:latin typeface="Open Sans Light"/>
              </a:rPr>
              <a:t>التقديم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عليه</a:t>
            </a:r>
            <a:endParaRPr lang="en-US" sz="40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65199" y="933450"/>
            <a:ext cx="15557601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8.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أي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فئة من فئات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الزمالة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تناسبني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  <a:endParaRPr lang="en-US" sz="5400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0" y="7685980"/>
            <a:ext cx="9056875" cy="197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6000" dirty="0" err="1">
                <a:solidFill>
                  <a:srgbClr val="03989E"/>
                </a:solidFill>
                <a:cs typeface="Open Sans Light"/>
              </a:rPr>
              <a:t>رابط</a:t>
            </a:r>
            <a:r>
              <a:rPr lang="en-US" sz="60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6000" dirty="0" err="1">
                <a:solidFill>
                  <a:srgbClr val="03989E"/>
                </a:solidFill>
                <a:cs typeface="Open Sans Light"/>
              </a:rPr>
              <a:t>استبيان</a:t>
            </a:r>
            <a:r>
              <a:rPr lang="en-US" sz="60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ar-SA" sz="6000" dirty="0" smtClean="0">
                <a:solidFill>
                  <a:srgbClr val="03989E"/>
                </a:solidFill>
                <a:cs typeface="Open Sans Light"/>
              </a:rPr>
              <a:t>تحديد فئة </a:t>
            </a:r>
            <a:r>
              <a:rPr lang="en-US" sz="6000" dirty="0" err="1" smtClean="0">
                <a:solidFill>
                  <a:srgbClr val="03989E"/>
                </a:solidFill>
                <a:cs typeface="Open Sans Light"/>
              </a:rPr>
              <a:t>الزمالة</a:t>
            </a:r>
            <a:r>
              <a:rPr lang="en-US" sz="6000" dirty="0">
                <a:solidFill>
                  <a:srgbClr val="03989E"/>
                </a:solidFill>
                <a:cs typeface="Open Sans Light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565" b="1" dirty="0">
                <a:solidFill>
                  <a:srgbClr val="000000"/>
                </a:solidFill>
                <a:latin typeface="Open Sans Light"/>
              </a:rPr>
              <a:t> https://www.advance-he.ac.uk/form/fellowship-decision-tool</a:t>
            </a:r>
          </a:p>
        </p:txBody>
      </p:sp>
      <p:sp>
        <p:nvSpPr>
          <p:cNvPr id="6" name="AutoShape 6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4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16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990600" y="933450"/>
            <a:ext cx="179142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9.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ماذا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يحتوي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طلب التقديم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المباشر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02501" y="2119229"/>
            <a:ext cx="13275087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168"/>
              </a:lnSpc>
            </a:pPr>
            <a:r>
              <a:rPr lang="en-US" sz="44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4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4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مشارك</a:t>
            </a:r>
            <a:endParaRPr lang="en-US" sz="4400" b="1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 rtl="1">
              <a:lnSpc>
                <a:spcPts val="5168"/>
              </a:lnSpc>
            </a:pPr>
            <a:r>
              <a:rPr lang="ar-SA" sz="40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1400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كلمة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بالإضافة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إلى </a:t>
            </a:r>
            <a:r>
              <a:rPr lang="en-US" sz="3400" b="1" dirty="0" err="1">
                <a:solidFill>
                  <a:srgbClr val="000000"/>
                </a:solidFill>
                <a:cs typeface="Open Sans Light"/>
              </a:rPr>
              <a:t>رسالتين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تزكية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داعمة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5167"/>
              </a:lnSpc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البيان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التأملي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ممارسات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والتعلم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–</a:t>
            </a:r>
            <a:r>
              <a:rPr lang="en-US" sz="3400" dirty="0" smtClean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 Bold"/>
              </a:rPr>
              <a:t>قسمان 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-700كلمة لكل قسم</a:t>
            </a:r>
            <a:endParaRPr lang="en-US" sz="3400" dirty="0" smtClean="0">
              <a:solidFill>
                <a:srgbClr val="03989E"/>
              </a:solidFill>
              <a:cs typeface="Open Sans Light"/>
            </a:endParaRPr>
          </a:p>
          <a:p>
            <a:pPr algn="just" rtl="1">
              <a:lnSpc>
                <a:spcPts val="5168"/>
              </a:lnSpc>
            </a:pPr>
            <a:r>
              <a:rPr lang="en-US" sz="44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endParaRPr lang="en-US" sz="4400" b="1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 rtl="1">
              <a:lnSpc>
                <a:spcPts val="5168"/>
              </a:lnSpc>
            </a:pPr>
            <a:r>
              <a:rPr lang="ar-SA" sz="3400" dirty="0" smtClean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ar-SA" sz="40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3000</a:t>
            </a:r>
            <a:r>
              <a:rPr lang="en-US" sz="3400" dirty="0" smtClean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كلمة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بالإضافة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إلى </a:t>
            </a:r>
            <a:r>
              <a:rPr lang="en-US" sz="3400" b="1" dirty="0" err="1">
                <a:solidFill>
                  <a:srgbClr val="000000"/>
                </a:solidFill>
                <a:cs typeface="Open Sans Light"/>
              </a:rPr>
              <a:t>رسالتين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تزكية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داعمة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5167"/>
              </a:lnSpc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البيان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التأملي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ممارسات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والتعلم</a:t>
            </a:r>
            <a:r>
              <a:rPr lang="ar-SA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-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5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أقسام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 –  500كلمة لكل قسم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5168"/>
              </a:lnSpc>
            </a:pPr>
            <a:r>
              <a:rPr lang="en-US" sz="4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4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4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أعلى</a:t>
            </a:r>
            <a:endParaRPr lang="en-US" sz="4400" b="1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 rtl="1">
              <a:lnSpc>
                <a:spcPts val="5168"/>
              </a:lnSpc>
            </a:pPr>
            <a:r>
              <a:rPr lang="ar-SA" sz="40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6000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كلمة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بالإضافة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إلى </a:t>
            </a:r>
            <a:r>
              <a:rPr lang="en-US" sz="3400" b="1" dirty="0" err="1">
                <a:solidFill>
                  <a:srgbClr val="000000"/>
                </a:solidFill>
                <a:cs typeface="Open Sans Light"/>
              </a:rPr>
              <a:t>رسالتين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تزكية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داعمة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5168"/>
              </a:lnSpc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البيان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err="1" smtClean="0">
                <a:solidFill>
                  <a:srgbClr val="000000"/>
                </a:solidFill>
                <a:latin typeface="Open Sans Light"/>
              </a:rPr>
              <a:t>التأملى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ممارسات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التعليم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والتعلم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ودراستين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حالة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5168"/>
              </a:lnSpc>
            </a:pPr>
            <a:r>
              <a:rPr lang="en-US" sz="4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زميل</a:t>
            </a:r>
            <a:r>
              <a:rPr lang="en-US" sz="4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4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رئيس</a:t>
            </a:r>
            <a:endParaRPr lang="en-US" sz="4400" b="1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 rtl="1">
              <a:lnSpc>
                <a:spcPts val="5168"/>
              </a:lnSpc>
            </a:pPr>
            <a:r>
              <a:rPr lang="en-US" sz="3400" dirty="0" smtClean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ar-SA" sz="40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7000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كلمة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بالإضافة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إلى </a:t>
            </a:r>
            <a:r>
              <a:rPr lang="en-US" sz="3400" b="1" dirty="0" err="1">
                <a:solidFill>
                  <a:srgbClr val="000000"/>
                </a:solidFill>
                <a:cs typeface="Open Sans Light"/>
              </a:rPr>
              <a:t>ثلاث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b="1" dirty="0" smtClean="0">
                <a:solidFill>
                  <a:srgbClr val="000000"/>
                </a:solidFill>
                <a:latin typeface="Open Sans Light"/>
              </a:rPr>
              <a:t>رسائل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تزكية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داعمة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5168"/>
              </a:lnSpc>
            </a:pPr>
            <a:r>
              <a:rPr lang="ar-SA" sz="3400" dirty="0">
                <a:solidFill>
                  <a:srgbClr val="000000"/>
                </a:solidFill>
                <a:cs typeface="Open Sans Light"/>
              </a:rPr>
              <a:t>ا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لبيان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التأملي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ممارسات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ال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تعليم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والتعلم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 -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4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أقسام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 – 2000كلمة كحد أقصى لكل قسم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9942" y="4179910"/>
            <a:ext cx="3687890" cy="411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3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17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340" y="2102197"/>
            <a:ext cx="16730960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99"/>
              </a:lnSpc>
            </a:pP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تتضمن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حزم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الإرشادات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الداعمة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لأكاديمية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التعليم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العالي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البريطانية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(Advance </a:t>
            </a:r>
            <a:r>
              <a:rPr lang="en-US" sz="34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HE) </a:t>
            </a:r>
            <a:r>
              <a:rPr lang="ar-SA" sz="34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:</a:t>
            </a:r>
            <a:endParaRPr lang="en-US" sz="3400" b="1" dirty="0" smtClean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04863" indent="-439738" algn="r" rtl="1">
              <a:lnSpc>
                <a:spcPts val="8499"/>
              </a:lnSpc>
              <a:buFont typeface="Arial" panose="020B0604020202020204" pitchFamily="34" charset="0"/>
              <a:buChar char="•"/>
            </a:pP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دليل ارشادي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لمقدم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الطلب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marL="734059" lvl="1" indent="-367030" algn="r" rtl="1">
              <a:lnSpc>
                <a:spcPts val="8499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نموذج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يستخدم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صياغة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الطلب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marL="734059" lvl="1" indent="-367030" algn="r" rtl="1">
              <a:lnSpc>
                <a:spcPts val="8499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روابط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إلى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مراجع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أخرى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مفيدة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للمتقدم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وللعضو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المزكي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r" rtl="1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algn="r" rtl="1">
              <a:lnSpc>
                <a:spcPts val="4759"/>
              </a:lnSpc>
            </a:pP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يرجى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طلب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حزمة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الإرشادات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الداعمة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3989E"/>
                </a:solidFill>
                <a:cs typeface="Open Sans Light"/>
              </a:rPr>
              <a:t>من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موقع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 </a:t>
            </a:r>
            <a:r>
              <a:rPr lang="en-US" sz="3400" dirty="0" smtClean="0">
                <a:solidFill>
                  <a:srgbClr val="03989E"/>
                </a:solidFill>
                <a:latin typeface="Open Sans Light"/>
              </a:rPr>
              <a:t>Advance </a:t>
            </a:r>
            <a:r>
              <a:rPr lang="en-US" sz="3400" dirty="0">
                <a:solidFill>
                  <a:srgbClr val="03989E"/>
                </a:solidFill>
                <a:latin typeface="Open Sans Light"/>
              </a:rPr>
              <a:t>HE </a:t>
            </a:r>
            <a:r>
              <a:rPr lang="en-US" sz="3400" dirty="0" err="1" smtClean="0">
                <a:solidFill>
                  <a:srgbClr val="03989E"/>
                </a:solidFill>
                <a:cs typeface="Open Sans Light"/>
              </a:rPr>
              <a:t>أو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من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مركز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التميز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3989E"/>
                </a:solidFill>
                <a:cs typeface="Open Sans Light"/>
              </a:rPr>
              <a:t>في ال</a:t>
            </a:r>
            <a:r>
              <a:rPr lang="en-US" sz="3400" dirty="0" err="1" smtClean="0">
                <a:solidFill>
                  <a:srgbClr val="03989E"/>
                </a:solidFill>
                <a:cs typeface="Open Sans Light"/>
              </a:rPr>
              <a:t>تعليم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والتعلم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3989E"/>
                </a:solidFill>
                <a:cs typeface="Open Sans Light"/>
              </a:rPr>
              <a:t>من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3989E"/>
                </a:solidFill>
                <a:cs typeface="Open Sans Light"/>
              </a:rPr>
              <a:t>خلال</a:t>
            </a:r>
            <a:r>
              <a:rPr lang="en-US" sz="3400" dirty="0">
                <a:solidFill>
                  <a:srgbClr val="03989E"/>
                </a:solidFill>
                <a:cs typeface="Open Sans Light"/>
              </a:rPr>
              <a:t> </a:t>
            </a:r>
            <a:r>
              <a:rPr lang="en-US" sz="3400" dirty="0" err="1" smtClean="0">
                <a:solidFill>
                  <a:srgbClr val="03989E"/>
                </a:solidFill>
                <a:cs typeface="Open Sans Light"/>
              </a:rPr>
              <a:t>التواصل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3989E"/>
                </a:solidFill>
                <a:cs typeface="Open Sans Light"/>
              </a:rPr>
              <a:t>على ايميل المركز 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  <a:hlinkClick r:id="rId2"/>
              </a:rPr>
              <a:t>cetl@pnu.edu.sa</a:t>
            </a:r>
            <a:r>
              <a:rPr lang="en-US" sz="3400" dirty="0" smtClean="0">
                <a:solidFill>
                  <a:srgbClr val="03989E"/>
                </a:solidFill>
                <a:cs typeface="Open Sans Light"/>
              </a:rPr>
              <a:t> </a:t>
            </a:r>
            <a:endParaRPr lang="en-US" sz="3400" dirty="0">
              <a:solidFill>
                <a:srgbClr val="03989E"/>
              </a:solidFill>
              <a:cs typeface="Open Sans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TextBox 4"/>
          <p:cNvSpPr txBox="1"/>
          <p:nvPr/>
        </p:nvSpPr>
        <p:spPr>
          <a:xfrm>
            <a:off x="5297954" y="1002932"/>
            <a:ext cx="12676584" cy="8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80"/>
              </a:lnSpc>
              <a:spcBef>
                <a:spcPct val="0"/>
              </a:spcBef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10.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أين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أجد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الملاحظات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الإرشادية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لطلب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التقديم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2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18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53310"/>
            <a:ext cx="16230600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dirty="0" smtClean="0">
                <a:latin typeface="Open Sans" panose="020B0604020202020204" charset="0"/>
                <a:ea typeface="Open Sans" panose="020B0604020202020204" charset="0"/>
                <a:cs typeface="Open Sans Light Bold"/>
              </a:rPr>
              <a:t>قراءة </a:t>
            </a:r>
            <a:r>
              <a:rPr lang="ar-SA" sz="3400" b="1" dirty="0" smtClean="0">
                <a:solidFill>
                  <a:srgbClr val="009999"/>
                </a:solidFill>
                <a:latin typeface="Open Sans" panose="020B0604020202020204" charset="0"/>
                <a:ea typeface="Open Sans" panose="020B0604020202020204" charset="0"/>
                <a:cs typeface="Open Sans Light Bold"/>
              </a:rPr>
              <a:t>الدليل الارشادي </a:t>
            </a:r>
            <a:r>
              <a:rPr lang="ar-SA" sz="3400" dirty="0" smtClean="0">
                <a:latin typeface="Open Sans" panose="020B0604020202020204" charset="0"/>
                <a:ea typeface="Open Sans" panose="020B0604020202020204" charset="0"/>
                <a:cs typeface="Open Sans Light Bold"/>
              </a:rPr>
              <a:t>لفئة الزمالة المرجوة،</a:t>
            </a:r>
            <a:endParaRPr lang="en-US" sz="340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dirty="0" smtClean="0">
                <a:latin typeface="Open Sans" panose="020B0604020202020204" charset="0"/>
                <a:ea typeface="Open Sans" panose="020B0604020202020204" charset="0"/>
                <a:cs typeface="Open Sans Light Bold"/>
              </a:rPr>
              <a:t>اعداد</a:t>
            </a:r>
            <a:r>
              <a:rPr lang="ar-SA" sz="3400" b="1" dirty="0" smtClean="0">
                <a:latin typeface="Open Sans" panose="020B0604020202020204" charset="0"/>
                <a:ea typeface="Open Sans" panose="020B0604020202020204" charset="0"/>
                <a:cs typeface="Open Sans Light Bold"/>
              </a:rPr>
              <a:t> </a:t>
            </a:r>
            <a:r>
              <a:rPr lang="en-US" sz="34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الطلب</a:t>
            </a:r>
            <a:r>
              <a:rPr lang="en-US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 Bold"/>
              </a:rPr>
              <a:t>و كتابته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النموذج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ar-SA" sz="3400" dirty="0" smtClean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</a:endParaRPr>
          </a:p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الحصول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رسائل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التزكية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الداعمة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الأعضاء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المزكين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المناسبين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و تجهيزها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للتحميل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كملفات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pdf </a:t>
            </a:r>
          </a:p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تقديم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الطلب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 على موقع أكاديمية التعليم العالي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عندما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تكون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جميع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المستندات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وإجراءات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الدفع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جاهزة</a:t>
            </a:r>
            <a:endParaRPr lang="en-US" sz="3400" dirty="0" smtClean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التسجيل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بوابة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MyAdvanceHE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Advance </a:t>
            </a:r>
            <a:r>
              <a:rPr lang="en-US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</a:t>
            </a:r>
            <a:endParaRPr lang="en-US" sz="34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اختيار </a:t>
            </a:r>
            <a:r>
              <a:rPr lang="en-US" sz="34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خانة</a:t>
            </a:r>
            <a:r>
              <a:rPr lang="ar-SA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 Bold"/>
              </a:rPr>
              <a:t> 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" </a:t>
            </a:r>
            <a:r>
              <a:rPr lang="ar-SA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الزمالة</a:t>
            </a:r>
            <a:r>
              <a:rPr lang="en-US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"</a:t>
            </a:r>
            <a:r>
              <a:rPr lang="en-US" sz="34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القائمة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بعد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إتمام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عملية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التسجيل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ثم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اختيار</a:t>
            </a:r>
            <a:r>
              <a:rPr lang="en-US" sz="3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"</a:t>
            </a:r>
            <a:r>
              <a:rPr lang="en-US" sz="34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طلب</a:t>
            </a:r>
            <a:r>
              <a:rPr lang="en-US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تقديم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الزمالة</a:t>
            </a:r>
            <a:r>
              <a:rPr lang="en-US" sz="3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"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واخت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يا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ر 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</a:rPr>
              <a:t>فئة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الزمالة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المناسبة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القائمة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marL="734060" lvl="1" indent="-367030" algn="r" rtl="1">
              <a:lnSpc>
                <a:spcPts val="6494"/>
              </a:lnSpc>
              <a:buFont typeface="Arial"/>
              <a:buChar char="•"/>
            </a:pPr>
            <a:r>
              <a:rPr lang="ar-SA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 Bold"/>
              </a:rPr>
              <a:t>نسخ </a:t>
            </a:r>
            <a:r>
              <a:rPr lang="en-US" sz="3400" b="1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طلب</a:t>
            </a:r>
            <a:r>
              <a:rPr lang="en-US" sz="3400" b="1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التقديم</a:t>
            </a:r>
            <a:r>
              <a:rPr lang="en-US" sz="3400" b="1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النظا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م علما بأن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جميع</a:t>
            </a:r>
            <a:r>
              <a:rPr lang="en-US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البيانات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ستُحفظ</a:t>
            </a:r>
            <a:r>
              <a:rPr lang="en-US" sz="3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إلى أن تتم عملية التسليم النهائي</a:t>
            </a:r>
            <a:endParaRPr lang="en-US" sz="3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TextBox 4"/>
          <p:cNvSpPr txBox="1"/>
          <p:nvPr/>
        </p:nvSpPr>
        <p:spPr>
          <a:xfrm>
            <a:off x="7726680" y="1101740"/>
            <a:ext cx="994797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80"/>
              </a:lnSpc>
              <a:spcBef>
                <a:spcPct val="0"/>
              </a:spcBef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11.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طريقة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تسليم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طلب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التقديم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2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19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392799"/>
            <a:ext cx="3384423" cy="41148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344400" y="1029095"/>
            <a:ext cx="5200188" cy="90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80"/>
              </a:lnSpc>
            </a:pPr>
            <a:r>
              <a:rPr lang="ar-SA" sz="60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/>
              </a:rPr>
              <a:t>المواضيع </a:t>
            </a:r>
            <a:r>
              <a:rPr lang="en-US" sz="60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الرئيسية</a:t>
            </a:r>
            <a:endParaRPr lang="en-US" sz="6000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562600" y="2431078"/>
            <a:ext cx="11696700" cy="729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ar-SA" sz="3600" dirty="0" smtClean="0"/>
              <a:t>1. ما </a:t>
            </a:r>
            <a:r>
              <a:rPr lang="ar-SA" sz="3600" dirty="0"/>
              <a:t>هي </a:t>
            </a:r>
            <a:r>
              <a:rPr lang="ar-SA" sz="3600" dirty="0" smtClean="0"/>
              <a:t>الزمالة؟</a:t>
            </a:r>
            <a:endParaRPr lang="ar-SA" sz="3600" dirty="0"/>
          </a:p>
          <a:p>
            <a:pPr lvl="0" algn="r" rtl="1"/>
            <a:r>
              <a:rPr lang="ar-SA" sz="3600" dirty="0" smtClean="0"/>
              <a:t>2. لماذا ينبغي أن أحصل على الزمالة؟</a:t>
            </a:r>
            <a:endParaRPr lang="en-US" sz="3600" dirty="0"/>
          </a:p>
          <a:p>
            <a:pPr lvl="0" algn="r" rtl="1"/>
            <a:r>
              <a:rPr lang="ar-SA" sz="3600" dirty="0" smtClean="0"/>
              <a:t>3. كم </a:t>
            </a:r>
            <a:r>
              <a:rPr lang="ar-SA" sz="3600" dirty="0"/>
              <a:t>عدد الحاصلين على الزمالة في المملكة العربية السعودية؟</a:t>
            </a:r>
            <a:endParaRPr lang="en-US" sz="3600" dirty="0"/>
          </a:p>
          <a:p>
            <a:pPr lvl="0" algn="r" rtl="1"/>
            <a:r>
              <a:rPr lang="ar-SA" sz="3600" dirty="0" smtClean="0"/>
              <a:t>4. ما </a:t>
            </a:r>
            <a:r>
              <a:rPr lang="ar-SA" sz="3600" dirty="0"/>
              <a:t>هو إطار المعايير المهنية البريطاني؟</a:t>
            </a:r>
            <a:endParaRPr lang="en-US" sz="3600" dirty="0"/>
          </a:p>
          <a:p>
            <a:pPr lvl="0" algn="r" rtl="1"/>
            <a:r>
              <a:rPr lang="ar-SA" sz="3600" dirty="0" smtClean="0"/>
              <a:t>5. ما </a:t>
            </a:r>
            <a:r>
              <a:rPr lang="ar-SA" sz="3600" dirty="0"/>
              <a:t>هي </a:t>
            </a:r>
            <a:r>
              <a:rPr lang="ar-SA" sz="3600" dirty="0" smtClean="0"/>
              <a:t>محاور إطار </a:t>
            </a:r>
            <a:r>
              <a:rPr lang="ar-SA" sz="3600" dirty="0"/>
              <a:t>المعايير المهنية البريطاني؟</a:t>
            </a:r>
            <a:endParaRPr lang="en-US" sz="3600" dirty="0"/>
          </a:p>
          <a:p>
            <a:pPr lvl="0" algn="r" rtl="1"/>
            <a:r>
              <a:rPr lang="ar-SA" sz="3600" dirty="0" smtClean="0"/>
              <a:t>6. ما </a:t>
            </a:r>
            <a:r>
              <a:rPr lang="ar-SA" sz="3600" dirty="0"/>
              <a:t>هي </a:t>
            </a:r>
            <a:r>
              <a:rPr lang="ar-SA" sz="3600" dirty="0" smtClean="0"/>
              <a:t>فئات الزمالة </a:t>
            </a:r>
            <a:r>
              <a:rPr lang="ar-SA" sz="3600" dirty="0"/>
              <a:t>؟</a:t>
            </a:r>
            <a:endParaRPr lang="en-US" sz="3600" dirty="0"/>
          </a:p>
          <a:p>
            <a:pPr lvl="0" algn="r" rtl="1"/>
            <a:r>
              <a:rPr lang="ar-SA" sz="3600" dirty="0" smtClean="0"/>
              <a:t>7. من يستطيع التقديم </a:t>
            </a:r>
            <a:r>
              <a:rPr lang="ar-SA" sz="3600" dirty="0"/>
              <a:t>على كل </a:t>
            </a:r>
            <a:r>
              <a:rPr lang="ar-SA" sz="3600" dirty="0" smtClean="0"/>
              <a:t>فئة من فئات الزمالة</a:t>
            </a:r>
            <a:r>
              <a:rPr lang="ar-SA" sz="3600" dirty="0"/>
              <a:t>؟</a:t>
            </a:r>
            <a:endParaRPr lang="en-US" sz="3600" dirty="0"/>
          </a:p>
          <a:p>
            <a:pPr lvl="0" algn="r" rtl="1"/>
            <a:r>
              <a:rPr lang="ar-SA" sz="3600" dirty="0" smtClean="0"/>
              <a:t>8. أي فئة من فئات الزمالة </a:t>
            </a:r>
            <a:r>
              <a:rPr lang="ar-SA" sz="3600" dirty="0"/>
              <a:t>ت</a:t>
            </a:r>
            <a:r>
              <a:rPr lang="ar-SA" sz="3600" dirty="0" smtClean="0"/>
              <a:t>ناسبني</a:t>
            </a:r>
            <a:r>
              <a:rPr lang="ar-SA" sz="3600" dirty="0"/>
              <a:t>؟ </a:t>
            </a:r>
            <a:endParaRPr lang="en-US" sz="3600" dirty="0"/>
          </a:p>
          <a:p>
            <a:pPr lvl="0" algn="r" rtl="1"/>
            <a:r>
              <a:rPr lang="ar-SA" sz="3600" dirty="0" smtClean="0"/>
              <a:t>9. على </a:t>
            </a:r>
            <a:r>
              <a:rPr lang="ar-SA" sz="3600" dirty="0"/>
              <a:t>ماذا </a:t>
            </a:r>
            <a:r>
              <a:rPr lang="ar-SA" sz="3600" dirty="0" smtClean="0"/>
              <a:t>يحتوي طلب التقديم المباشر؟</a:t>
            </a:r>
            <a:endParaRPr lang="en-US" sz="3600" dirty="0"/>
          </a:p>
          <a:p>
            <a:pPr lvl="0" algn="r" rtl="1"/>
            <a:r>
              <a:rPr lang="ar-SA" sz="3600" dirty="0" smtClean="0"/>
              <a:t>10. أين </a:t>
            </a:r>
            <a:r>
              <a:rPr lang="ar-SA" sz="3600" dirty="0"/>
              <a:t>أجد الملاحظات الإرشادية </a:t>
            </a:r>
            <a:r>
              <a:rPr lang="ar-SA" sz="3600" dirty="0" smtClean="0"/>
              <a:t>لطلب التقديم؟</a:t>
            </a:r>
            <a:endParaRPr lang="ar-SA" sz="3600" dirty="0"/>
          </a:p>
          <a:p>
            <a:pPr lvl="0" algn="r" rtl="1"/>
            <a:r>
              <a:rPr lang="ar-SA" sz="3600" dirty="0" smtClean="0"/>
              <a:t>11.  كيف أقوم بالتقديم على الزمالة؟</a:t>
            </a:r>
            <a:endParaRPr lang="en-US" sz="3600" dirty="0"/>
          </a:p>
          <a:p>
            <a:pPr lvl="0" algn="r" rtl="1"/>
            <a:r>
              <a:rPr lang="ar-SA" sz="3600" dirty="0" smtClean="0"/>
              <a:t>12. ما </a:t>
            </a:r>
            <a:r>
              <a:rPr lang="ar-SA" sz="3600" dirty="0"/>
              <a:t>نوع الدعم الذي يقدمه مركز التميز </a:t>
            </a:r>
            <a:r>
              <a:rPr lang="ar-SA" sz="3600" dirty="0" smtClean="0"/>
              <a:t>في التعليم </a:t>
            </a:r>
            <a:r>
              <a:rPr lang="ar-SA" sz="3600" dirty="0"/>
              <a:t>والتعلم؟</a:t>
            </a:r>
            <a:endParaRPr lang="en-US" sz="3600" dirty="0"/>
          </a:p>
          <a:p>
            <a:pPr marL="742950" indent="-742950" algn="r">
              <a:buFont typeface="+mj-lt"/>
              <a:buAutoNum type="arabicPeriod"/>
            </a:pPr>
            <a:endParaRPr lang="ar-SA" sz="3600" dirty="0"/>
          </a:p>
        </p:txBody>
      </p:sp>
      <p:sp>
        <p:nvSpPr>
          <p:cNvPr id="15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2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9900" y="2131753"/>
            <a:ext cx="14249400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r" rtl="1">
              <a:lnSpc>
                <a:spcPts val="765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يقدم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مركز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التميز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في </a:t>
            </a:r>
            <a:r>
              <a:rPr lang="en-US" sz="3400" dirty="0" err="1" smtClean="0">
                <a:solidFill>
                  <a:srgbClr val="000000"/>
                </a:solidFill>
                <a:cs typeface="Open Sans Light"/>
              </a:rPr>
              <a:t>تعليم</a:t>
            </a:r>
            <a:r>
              <a:rPr lang="en-US" sz="3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والتعلم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استشارات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الزمالة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لمساعدة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المرشحين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على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فهم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الزمالة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وإطار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المعايير المهنية البريطاني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وتصنيفاته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وأنواعه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وطريقة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التقديم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.</a:t>
            </a:r>
          </a:p>
          <a:p>
            <a:pPr marL="734060" lvl="1" indent="-367030" algn="r" rtl="1">
              <a:lnSpc>
                <a:spcPts val="7650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يمكن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للمرشحين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الذين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يرغبون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الحصول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على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استشارة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اختيار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إحدى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هذه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cs typeface="Open Sans Light"/>
              </a:rPr>
              <a:t>الثلاثة</a:t>
            </a:r>
            <a:r>
              <a:rPr lang="en-US" sz="3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cs typeface="Open Sans Light"/>
              </a:rPr>
              <a:t>استشارات</a:t>
            </a:r>
            <a:endParaRPr lang="en-US" sz="3400" dirty="0">
              <a:solidFill>
                <a:srgbClr val="000000"/>
              </a:solidFill>
              <a:cs typeface="Open Sans Light"/>
            </a:endParaRPr>
          </a:p>
          <a:p>
            <a:pPr marL="731838" algn="r" rtl="1">
              <a:lnSpc>
                <a:spcPts val="7650"/>
              </a:lnSpc>
            </a:pPr>
            <a:r>
              <a:rPr lang="ar-SA" sz="3400" b="1" dirty="0" smtClean="0">
                <a:solidFill>
                  <a:srgbClr val="009999"/>
                </a:solidFill>
                <a:latin typeface="Open Sans Light"/>
              </a:rPr>
              <a:t>1. </a:t>
            </a:r>
            <a:r>
              <a:rPr lang="en-US" sz="3400" b="1" dirty="0" err="1" smtClean="0">
                <a:solidFill>
                  <a:srgbClr val="009999"/>
                </a:solidFill>
                <a:latin typeface="Open Sans Light"/>
              </a:rPr>
              <a:t>استشارة</a:t>
            </a:r>
            <a:r>
              <a:rPr lang="en-US" sz="3400" b="1" dirty="0" smtClean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زمالة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عامة</a:t>
            </a:r>
            <a:endParaRPr lang="en-US" sz="3400" b="1" dirty="0">
              <a:solidFill>
                <a:srgbClr val="009999"/>
              </a:solidFill>
              <a:latin typeface="Open Sans Light"/>
            </a:endParaRPr>
          </a:p>
          <a:p>
            <a:pPr marL="731838" algn="r" rtl="1">
              <a:lnSpc>
                <a:spcPts val="7650"/>
              </a:lnSpc>
            </a:pPr>
            <a:r>
              <a:rPr lang="ar-SA" sz="3400" b="1" dirty="0" smtClean="0">
                <a:solidFill>
                  <a:srgbClr val="009999"/>
                </a:solidFill>
                <a:latin typeface="Open Sans Light"/>
              </a:rPr>
              <a:t>2. </a:t>
            </a:r>
            <a:r>
              <a:rPr lang="en-US" sz="3400" b="1" dirty="0" err="1" smtClean="0">
                <a:solidFill>
                  <a:srgbClr val="009999"/>
                </a:solidFill>
                <a:latin typeface="Open Sans Light"/>
              </a:rPr>
              <a:t>استشارة</a:t>
            </a:r>
            <a:r>
              <a:rPr lang="en-US" sz="3400" b="1" dirty="0" smtClean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تغذية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راجعة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لطلب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التقديم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</a:p>
          <a:p>
            <a:pPr marL="731838" algn="r" rtl="1">
              <a:lnSpc>
                <a:spcPts val="7650"/>
              </a:lnSpc>
            </a:pPr>
            <a:r>
              <a:rPr lang="ar-SA" sz="3400" b="1" dirty="0" smtClean="0">
                <a:solidFill>
                  <a:srgbClr val="009999"/>
                </a:solidFill>
                <a:latin typeface="Open Sans Light"/>
              </a:rPr>
              <a:t>3. </a:t>
            </a:r>
            <a:r>
              <a:rPr lang="en-US" sz="3400" b="1" dirty="0" err="1" smtClean="0">
                <a:solidFill>
                  <a:srgbClr val="009999"/>
                </a:solidFill>
                <a:latin typeface="Open Sans Light"/>
              </a:rPr>
              <a:t>استشارة</a:t>
            </a:r>
            <a:r>
              <a:rPr lang="en-US" sz="3400" b="1" dirty="0" smtClean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تحرير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طلب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  <a:r>
              <a:rPr lang="en-US" sz="3400" b="1" dirty="0" err="1">
                <a:solidFill>
                  <a:srgbClr val="009999"/>
                </a:solidFill>
                <a:latin typeface="Open Sans Light"/>
              </a:rPr>
              <a:t>التقديم</a:t>
            </a:r>
            <a:r>
              <a:rPr lang="en-US" sz="3400" b="1" dirty="0">
                <a:solidFill>
                  <a:srgbClr val="009999"/>
                </a:solidFill>
                <a:latin typeface="Open Sans Light"/>
              </a:rPr>
              <a:t> </a:t>
            </a:r>
          </a:p>
          <a:p>
            <a:pPr algn="r" rtl="1">
              <a:lnSpc>
                <a:spcPts val="7650"/>
              </a:lnSpc>
            </a:pP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لح</a:t>
            </a:r>
            <a:r>
              <a:rPr lang="en-US" sz="3400" dirty="0" err="1" smtClean="0">
                <a:solidFill>
                  <a:srgbClr val="000000"/>
                </a:solidFill>
                <a:latin typeface="Open Sans Light"/>
              </a:rPr>
              <a:t>جز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400" dirty="0" smtClean="0">
                <a:solidFill>
                  <a:srgbClr val="000000"/>
                </a:solidFill>
                <a:latin typeface="Open Sans Light"/>
              </a:rPr>
              <a:t>استشارة، يرجى التواصل مع المركز من خلال </a:t>
            </a:r>
            <a:r>
              <a:rPr lang="ar-SA" sz="3400" dirty="0" err="1" smtClean="0">
                <a:solidFill>
                  <a:srgbClr val="000000"/>
                </a:solidFill>
                <a:latin typeface="Open Sans Light"/>
              </a:rPr>
              <a:t>الايميل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       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  <a:hlinkClick r:id="rId2"/>
              </a:rPr>
              <a:t>cetl@pnu.edu.sa</a:t>
            </a:r>
            <a:r>
              <a:rPr lang="en-US" sz="3400" dirty="0" smtClean="0">
                <a:solidFill>
                  <a:srgbClr val="000000"/>
                </a:solidFill>
                <a:latin typeface="Open Sans Light"/>
              </a:rPr>
              <a:t> 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 algn="r" rtl="1">
              <a:lnSpc>
                <a:spcPts val="7650"/>
              </a:lnSpc>
            </a:pPr>
            <a:endParaRPr lang="en-US" sz="3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TextBox 4"/>
          <p:cNvSpPr txBox="1"/>
          <p:nvPr/>
        </p:nvSpPr>
        <p:spPr>
          <a:xfrm>
            <a:off x="3006852" y="989076"/>
            <a:ext cx="1559246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80"/>
              </a:lnSpc>
              <a:spcBef>
                <a:spcPct val="0"/>
              </a:spcBef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12.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نوع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الدعم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الذي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يقدمه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مركز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التميز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 ال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تعليم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والتعلم؟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2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20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44742" y="4551045"/>
            <a:ext cx="971550" cy="9715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5894" y="7117654"/>
            <a:ext cx="2550333" cy="31693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59099" y="4665193"/>
            <a:ext cx="956614" cy="956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44742" y="6672750"/>
            <a:ext cx="1068839" cy="8898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69564" y="6228090"/>
            <a:ext cx="1979071" cy="198885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432372" y="4484370"/>
            <a:ext cx="413385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Open Sans Light"/>
              </a:rPr>
              <a:t>الهاتف</a:t>
            </a:r>
            <a:r>
              <a:rPr lang="en-US" sz="3600" dirty="0">
                <a:solidFill>
                  <a:srgbClr val="000000"/>
                </a:solidFill>
                <a:cs typeface="Open Sans Light"/>
              </a:rPr>
              <a:t>:</a:t>
            </a:r>
          </a:p>
          <a:p>
            <a:pPr algn="r">
              <a:lnSpc>
                <a:spcPts val="5040"/>
              </a:lnSpc>
            </a:pPr>
            <a:r>
              <a:rPr lang="en-US" sz="3600" dirty="0" smtClean="0">
                <a:solidFill>
                  <a:srgbClr val="000000"/>
                </a:solidFill>
                <a:latin typeface="Open Sans Light"/>
              </a:rPr>
              <a:t>(011) 822-2022</a:t>
            </a:r>
            <a:endParaRPr lang="en-US" sz="36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88366" y="4665193"/>
            <a:ext cx="369242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Open Sans Light"/>
              </a:rPr>
              <a:t>البريد</a:t>
            </a:r>
            <a:r>
              <a:rPr lang="en-US" sz="36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Open Sans Light"/>
              </a:rPr>
              <a:t>الإلكتروني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:</a:t>
            </a:r>
          </a:p>
          <a:p>
            <a:pPr algn="r">
              <a:lnSpc>
                <a:spcPts val="5040"/>
              </a:lnSpc>
            </a:pPr>
            <a:r>
              <a:rPr lang="en-US" sz="3600" dirty="0" smtClean="0">
                <a:solidFill>
                  <a:srgbClr val="000000"/>
                </a:solidFill>
                <a:latin typeface="Open Sans Light"/>
                <a:hlinkClick r:id="rId8"/>
              </a:rPr>
              <a:t>CETL@pnu.edu.sa</a:t>
            </a:r>
            <a:endParaRPr lang="en-US" sz="3600" dirty="0" smtClean="0">
              <a:solidFill>
                <a:srgbClr val="000000"/>
              </a:solidFill>
              <a:latin typeface="Open Sans Light"/>
            </a:endParaRPr>
          </a:p>
          <a:p>
            <a:pPr algn="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26492" y="6429997"/>
            <a:ext cx="473972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Open Sans Light"/>
              </a:rPr>
              <a:t>الموقع</a:t>
            </a:r>
            <a:r>
              <a:rPr lang="en-US" sz="3600" dirty="0">
                <a:solidFill>
                  <a:srgbClr val="000000"/>
                </a:solidFill>
                <a:cs typeface="Open Sans Light"/>
              </a:rPr>
              <a:t>:</a:t>
            </a: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ns Light"/>
                <a:hlinkClick r:id="rId9"/>
              </a:rPr>
              <a:t>https://</a:t>
            </a:r>
            <a:r>
              <a:rPr lang="en-US" sz="3600" dirty="0" smtClean="0">
                <a:solidFill>
                  <a:srgbClr val="000000"/>
                </a:solidFill>
                <a:latin typeface="Open Sans Light"/>
                <a:hlinkClick r:id="rId9"/>
              </a:rPr>
              <a:t>cetl.pnu.edu.sa</a:t>
            </a:r>
            <a:endParaRPr lang="en-US" sz="3600" dirty="0" smtClean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08171" y="6949149"/>
            <a:ext cx="153426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Open Sans Light"/>
              </a:rPr>
              <a:t>واتساب</a:t>
            </a:r>
            <a:r>
              <a:rPr lang="en-US" sz="3600" dirty="0">
                <a:solidFill>
                  <a:srgbClr val="000000"/>
                </a:solidFill>
                <a:cs typeface="Open Sans Light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85826" y="866775"/>
            <a:ext cx="278993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03989E"/>
                </a:solidFill>
                <a:cs typeface="Open Sans Bold"/>
              </a:rPr>
              <a:t>شكرًا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1400" y="2597958"/>
            <a:ext cx="1333489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03989E"/>
                </a:solidFill>
                <a:cs typeface="Open Sans"/>
              </a:rPr>
              <a:t>معلومات</a:t>
            </a:r>
            <a:r>
              <a:rPr lang="en-US" sz="5200" dirty="0">
                <a:solidFill>
                  <a:srgbClr val="03989E"/>
                </a:solidFill>
                <a:cs typeface="Open Sans"/>
              </a:rPr>
              <a:t> </a:t>
            </a:r>
            <a:r>
              <a:rPr lang="en-US" sz="5200" dirty="0" err="1" smtClean="0">
                <a:solidFill>
                  <a:srgbClr val="03989E"/>
                </a:solidFill>
                <a:cs typeface="Open Sans"/>
              </a:rPr>
              <a:t>التواصل</a:t>
            </a:r>
            <a:r>
              <a:rPr lang="en-US" sz="5200" dirty="0" smtClean="0">
                <a:solidFill>
                  <a:srgbClr val="03989E"/>
                </a:solidFill>
                <a:cs typeface="Open Sans"/>
              </a:rPr>
              <a:t> </a:t>
            </a:r>
            <a:r>
              <a:rPr lang="ar-SA" sz="5200" dirty="0" smtClean="0">
                <a:solidFill>
                  <a:srgbClr val="03989E"/>
                </a:solidFill>
                <a:cs typeface="Open Sans"/>
              </a:rPr>
              <a:t>مع مركز التميز في التعليم والتعلم</a:t>
            </a:r>
            <a:endParaRPr lang="en-US" sz="5200" dirty="0">
              <a:solidFill>
                <a:srgbClr val="03989E"/>
              </a:solidFill>
              <a:cs typeface="Open Sans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9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21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5156112"/>
            <a:ext cx="4320837" cy="43208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03791" y="933450"/>
            <a:ext cx="835550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algn="just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/>
              </a:rPr>
              <a:t>1. م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الزمالة؟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4051" y="1984209"/>
            <a:ext cx="15595249" cy="365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هي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4000" b="1" dirty="0" smtClean="0">
                <a:solidFill>
                  <a:srgbClr val="03989E"/>
                </a:solidFill>
                <a:cs typeface="Open Sans"/>
              </a:rPr>
              <a:t>تقدير </a:t>
            </a:r>
            <a:r>
              <a:rPr lang="en-US" sz="4000" b="1" dirty="0" err="1" smtClean="0">
                <a:solidFill>
                  <a:srgbClr val="03989E"/>
                </a:solidFill>
                <a:cs typeface="Open Sans"/>
              </a:rPr>
              <a:t>مهني</a:t>
            </a:r>
            <a:r>
              <a:rPr lang="en-US" sz="4000" b="1" dirty="0" smtClean="0">
                <a:solidFill>
                  <a:srgbClr val="03989E"/>
                </a:solidFill>
                <a:cs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تُقدمه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أكاديمية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العالي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البريطانية</a:t>
            </a:r>
            <a:r>
              <a:rPr lang="en-US" sz="4000" dirty="0" smtClean="0">
                <a:solidFill>
                  <a:srgbClr val="000000"/>
                </a:solidFill>
                <a:cs typeface="Open Sans Light"/>
              </a:rPr>
              <a:t> (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Advance HE) </a:t>
            </a:r>
            <a:r>
              <a:rPr lang="ar-SA" sz="4000" dirty="0" smtClean="0">
                <a:solidFill>
                  <a:srgbClr val="000000"/>
                </a:solidFill>
                <a:latin typeface="Open Sans Light"/>
              </a:rPr>
              <a:t> و يشير هذا التقدير</a:t>
            </a:r>
            <a:r>
              <a:rPr lang="en-US" sz="4000" dirty="0" err="1" smtClean="0">
                <a:solidFill>
                  <a:srgbClr val="000000"/>
                </a:solidFill>
                <a:latin typeface="Open Sans Light"/>
              </a:rPr>
              <a:t>على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الالتزام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بالمعايير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المهنية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والحفاظ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على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b="1" dirty="0" err="1">
                <a:solidFill>
                  <a:srgbClr val="03989E"/>
                </a:solidFill>
                <a:cs typeface="Open Sans"/>
              </a:rPr>
              <a:t>الهوية</a:t>
            </a:r>
            <a:r>
              <a:rPr lang="en-US" sz="4000" b="1" dirty="0">
                <a:solidFill>
                  <a:srgbClr val="03989E"/>
                </a:solidFill>
                <a:cs typeface="Open Sans"/>
              </a:rPr>
              <a:t> المهنية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التي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تتناسب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مع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b="1" dirty="0">
                <a:solidFill>
                  <a:srgbClr val="03989E"/>
                </a:solidFill>
                <a:cs typeface="Open Sans"/>
              </a:rPr>
              <a:t>المعايير المهنية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المتعلقة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بالأنشطة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الأساسية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والمعارف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والقيم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latin typeface="Open Sans Light"/>
              </a:rPr>
              <a:t>للممارسين </a:t>
            </a:r>
            <a:r>
              <a:rPr lang="en-US" sz="4000" dirty="0" err="1" smtClean="0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40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التعليم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العالي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  <p:sp>
        <p:nvSpPr>
          <p:cNvPr id="5" name="AutoShape 5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3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3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1801" y="2276305"/>
            <a:ext cx="142875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الانضمام 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إلى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مجتمع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عالمي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من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المهنيين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الملتزمين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بالتميز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Open Sans Light"/>
              </a:rPr>
              <a:t>التعليم </a:t>
            </a:r>
            <a:r>
              <a:rPr lang="en-US" sz="3200" dirty="0" err="1" smtClean="0">
                <a:solidFill>
                  <a:srgbClr val="000000"/>
                </a:solidFill>
                <a:latin typeface="Open Sans Light"/>
              </a:rPr>
              <a:t>ودعم</a:t>
            </a:r>
            <a:r>
              <a:rPr lang="en-US" sz="32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التعلم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في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التعليم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 Light"/>
              </a:rPr>
              <a:t>العال</a:t>
            </a:r>
            <a:r>
              <a:rPr lang="ar-SA" sz="3200" dirty="0" smtClean="0">
                <a:solidFill>
                  <a:srgbClr val="000000"/>
                </a:solidFill>
                <a:latin typeface="Open Sans Light"/>
              </a:rPr>
              <a:t>ي</a:t>
            </a:r>
            <a:endParaRPr lang="en-US" sz="3200" dirty="0">
              <a:solidFill>
                <a:srgbClr val="000000"/>
              </a:solidFill>
              <a:latin typeface="Open Sans Light"/>
            </a:endParaRP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تعز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ي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ز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التطوير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الذاتي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والسيرة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 smtClean="0">
                <a:solidFill>
                  <a:srgbClr val="03989E"/>
                </a:solidFill>
                <a:cs typeface="Open Sans Light Bold"/>
              </a:rPr>
              <a:t>الذاتية</a:t>
            </a:r>
            <a:r>
              <a:rPr lang="en-US" sz="3200" dirty="0" smtClean="0">
                <a:solidFill>
                  <a:srgbClr val="000000"/>
                </a:solidFill>
                <a:latin typeface="Open Sans Light"/>
              </a:rPr>
              <a:t>   </a:t>
            </a:r>
            <a:endParaRPr lang="en-US" sz="3200" dirty="0">
              <a:solidFill>
                <a:srgbClr val="000000"/>
              </a:solidFill>
              <a:latin typeface="Open Sans Light"/>
            </a:endParaRP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استخدام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200" dirty="0" smtClean="0">
                <a:solidFill>
                  <a:srgbClr val="009999"/>
                </a:solidFill>
                <a:cs typeface="Open Sans Light"/>
              </a:rPr>
              <a:t>اختصار الزمالة  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بالحروف الانجليزية </a:t>
            </a:r>
            <a:r>
              <a:rPr lang="en-US" sz="3200" dirty="0" err="1" smtClean="0">
                <a:cs typeface="Open Sans Light Bold"/>
              </a:rPr>
              <a:t>بعد</a:t>
            </a:r>
            <a:r>
              <a:rPr lang="en-US" sz="3200" dirty="0" smtClean="0">
                <a:cs typeface="Open Sans Light Bold"/>
              </a:rPr>
              <a:t> ا</a:t>
            </a:r>
            <a:r>
              <a:rPr lang="ar-SA" sz="3200" dirty="0" smtClean="0">
                <a:cs typeface="Open Sans Light Bold"/>
              </a:rPr>
              <a:t>الاسم</a:t>
            </a:r>
            <a:r>
              <a:rPr lang="en-US" sz="3200" dirty="0" smtClean="0">
                <a:solidFill>
                  <a:srgbClr val="000000"/>
                </a:solidFill>
                <a:latin typeface="Open Sans Light"/>
              </a:rPr>
              <a:t>AFHEA :</a:t>
            </a:r>
            <a:r>
              <a:rPr lang="en-US" sz="3200" dirty="0" err="1" smtClean="0">
                <a:solidFill>
                  <a:srgbClr val="000000"/>
                </a:solidFill>
                <a:latin typeface="Open Sans Light"/>
              </a:rPr>
              <a:t>أو</a:t>
            </a:r>
            <a:r>
              <a:rPr lang="en-US" sz="3200" dirty="0" smtClean="0">
                <a:solidFill>
                  <a:srgbClr val="000000"/>
                </a:solidFill>
                <a:latin typeface="Open Sans Light"/>
              </a:rPr>
              <a:t> FHEA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أو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SFHEA </a:t>
            </a:r>
            <a:r>
              <a:rPr lang="en-US" sz="3200" dirty="0" err="1" smtClean="0">
                <a:solidFill>
                  <a:srgbClr val="000000"/>
                </a:solidFill>
                <a:latin typeface="Open Sans Light"/>
              </a:rPr>
              <a:t>أو</a:t>
            </a:r>
            <a:r>
              <a:rPr lang="en-US" sz="3200" dirty="0" smtClean="0">
                <a:solidFill>
                  <a:srgbClr val="000000"/>
                </a:solidFill>
                <a:latin typeface="Open Sans Light"/>
              </a:rPr>
              <a:t> PFHE</a:t>
            </a:r>
            <a:endParaRPr lang="en-US" sz="3200" dirty="0">
              <a:solidFill>
                <a:srgbClr val="000000"/>
              </a:solidFill>
              <a:latin typeface="Open Sans Light"/>
            </a:endParaRP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ar-SA" sz="3200" dirty="0" err="1" smtClean="0">
                <a:solidFill>
                  <a:srgbClr val="03989E"/>
                </a:solidFill>
                <a:cs typeface="Open Sans Light Bold"/>
              </a:rPr>
              <a:t>ابرازممارساتك</a:t>
            </a:r>
            <a:r>
              <a:rPr lang="ar-SA" sz="3200" dirty="0" smtClean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من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خلال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العملية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التحليلية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والتأملية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والنقدية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عند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التقديم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لطلب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الزمالة</a:t>
            </a: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ar-SA" sz="3200" dirty="0" smtClean="0">
                <a:solidFill>
                  <a:srgbClr val="03989E"/>
                </a:solidFill>
                <a:cs typeface="Open Sans Light Bold"/>
              </a:rPr>
              <a:t>اكتساب تقديراً </a:t>
            </a:r>
            <a:r>
              <a:rPr lang="en-US" sz="3200" dirty="0" err="1" smtClean="0">
                <a:solidFill>
                  <a:srgbClr val="03989E"/>
                </a:solidFill>
                <a:cs typeface="Open Sans Light Bold"/>
              </a:rPr>
              <a:t>مهنيًا</a:t>
            </a:r>
            <a:r>
              <a:rPr lang="en-US" sz="3200" dirty="0" smtClean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للتدريس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أو ل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دعم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عملية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التعلم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العالي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endParaRPr lang="ar-SA" sz="3200" dirty="0" smtClean="0">
              <a:solidFill>
                <a:srgbClr val="000000"/>
              </a:solidFill>
              <a:cs typeface="Open Sans Light"/>
            </a:endParaRP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3989E"/>
                </a:solidFill>
                <a:cs typeface="Open Sans Light Bold"/>
              </a:rPr>
              <a:t>تحد</a:t>
            </a:r>
            <a:r>
              <a:rPr lang="ar-SA" sz="3200" dirty="0" smtClean="0">
                <a:solidFill>
                  <a:srgbClr val="03989E"/>
                </a:solidFill>
                <a:cs typeface="Open Sans Light Bold"/>
              </a:rPr>
              <a:t>ي</a:t>
            </a:r>
            <a:r>
              <a:rPr lang="en-US" sz="3200" dirty="0" smtClean="0">
                <a:solidFill>
                  <a:srgbClr val="03989E"/>
                </a:solidFill>
                <a:cs typeface="Open Sans Light Bold"/>
              </a:rPr>
              <a:t>د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نقاط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قوتك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التي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اكتشفتها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وتحتفل</a:t>
            </a:r>
            <a:r>
              <a:rPr lang="en-US" sz="3200" dirty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en-US" sz="3200" dirty="0" err="1">
                <a:solidFill>
                  <a:srgbClr val="03989E"/>
                </a:solidFill>
                <a:cs typeface="Open Sans Light Bold"/>
              </a:rPr>
              <a:t>بالإنجازات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التي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حققتها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من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خلال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استعراض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تجربتك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ar-SA" sz="3200" dirty="0" smtClean="0">
                <a:solidFill>
                  <a:srgbClr val="03989E"/>
                </a:solidFill>
                <a:cs typeface="Open Sans Light Bold"/>
              </a:rPr>
              <a:t>مقارنة </a:t>
            </a:r>
            <a:r>
              <a:rPr lang="en-US" sz="3200" dirty="0" err="1" smtClean="0">
                <a:solidFill>
                  <a:srgbClr val="03989E"/>
                </a:solidFill>
                <a:cs typeface="Open Sans Light Bold"/>
              </a:rPr>
              <a:t>ممارساتك</a:t>
            </a:r>
            <a:r>
              <a:rPr lang="en-US" sz="32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بالمعايير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المهنية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وتوقعات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القطاع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الذي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Light"/>
              </a:rPr>
              <a:t>تعمل</a:t>
            </a:r>
            <a:r>
              <a:rPr lang="en-US" sz="32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 Light"/>
              </a:rPr>
              <a:t>به</a:t>
            </a:r>
            <a:endParaRPr lang="en-US" sz="3200" dirty="0" smtClean="0">
              <a:solidFill>
                <a:srgbClr val="000000"/>
              </a:solidFill>
              <a:latin typeface="Open Sans Light"/>
            </a:endParaRPr>
          </a:p>
          <a:p>
            <a:pPr marL="690880" lvl="1" indent="-345440" algn="just" rtl="1">
              <a:lnSpc>
                <a:spcPct val="150000"/>
              </a:lnSpc>
              <a:buFont typeface="Arial"/>
              <a:buChar char="•"/>
            </a:pPr>
            <a:r>
              <a:rPr lang="ar-SA" sz="3200" dirty="0" smtClean="0">
                <a:solidFill>
                  <a:srgbClr val="03989E"/>
                </a:solidFill>
                <a:cs typeface="Open Sans Light Bold"/>
              </a:rPr>
              <a:t>اظهار </a:t>
            </a:r>
            <a:r>
              <a:rPr lang="en-US" sz="3200" dirty="0" err="1" smtClean="0">
                <a:solidFill>
                  <a:srgbClr val="03989E"/>
                </a:solidFill>
                <a:cs typeface="Open Sans Light Bold"/>
              </a:rPr>
              <a:t>مدى</a:t>
            </a:r>
            <a:r>
              <a:rPr lang="en-US" sz="3200" dirty="0" smtClean="0">
                <a:solidFill>
                  <a:srgbClr val="03989E"/>
                </a:solidFill>
                <a:cs typeface="Open Sans Light Bold"/>
              </a:rPr>
              <a:t> </a:t>
            </a:r>
            <a:r>
              <a:rPr lang="ar-SA" sz="3200" dirty="0" smtClean="0">
                <a:solidFill>
                  <a:srgbClr val="03989E"/>
                </a:solidFill>
                <a:cs typeface="Open Sans Light Bold"/>
              </a:rPr>
              <a:t>التزامك ب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والتعلم 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و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تجربة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الطالب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 التعليمية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من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خلال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المشاركة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في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تجربة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عملية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تشجع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على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Open Sans Light"/>
              </a:rPr>
              <a:t>البحث</a:t>
            </a:r>
            <a:r>
              <a:rPr lang="en-US" sz="32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التأمل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والتطوير</a:t>
            </a:r>
            <a:r>
              <a:rPr lang="en-US" sz="32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cs typeface="Open Sans Light"/>
              </a:rPr>
              <a:t>المهن</a:t>
            </a:r>
            <a:r>
              <a:rPr lang="ar-SA" sz="3200" dirty="0" smtClean="0">
                <a:solidFill>
                  <a:srgbClr val="000000"/>
                </a:solidFill>
                <a:cs typeface="Open Sans Light"/>
              </a:rPr>
              <a:t>ي</a:t>
            </a:r>
            <a:endParaRPr lang="en-US" sz="3200" dirty="0">
              <a:solidFill>
                <a:srgbClr val="000000"/>
              </a:solidFill>
              <a:cs typeface="Open Sans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6063" y="3500017"/>
            <a:ext cx="3069205" cy="32869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76800" y="933450"/>
            <a:ext cx="11994981" cy="86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2. لماذا ينبغي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أن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أحصل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الزمالة؟</a:t>
            </a:r>
          </a:p>
        </p:txBody>
      </p:sp>
      <p:sp>
        <p:nvSpPr>
          <p:cNvPr id="5" name="AutoShape 5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 txBox="1">
            <a:spLocks/>
          </p:cNvSpPr>
          <p:nvPr/>
        </p:nvSpPr>
        <p:spPr>
          <a:xfrm>
            <a:off x="15773400" y="9715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/>
              <a:pPr/>
              <a:t>4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947" b="3947"/>
          <a:stretch>
            <a:fillRect/>
          </a:stretch>
        </p:blipFill>
        <p:spPr>
          <a:xfrm>
            <a:off x="3229205" y="739258"/>
            <a:ext cx="12751460" cy="88084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400" y="927388"/>
            <a:ext cx="1643119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3.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كم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عدد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الحاصلين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على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الزمالة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المملكة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العربية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السعودية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؟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87707" y="2829123"/>
            <a:ext cx="5434456" cy="50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050" lvl="1" indent="-457200" algn="r" rtl="1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ar-SA" sz="3000" dirty="0" smtClean="0">
                <a:solidFill>
                  <a:srgbClr val="000000"/>
                </a:solidFill>
                <a:cs typeface="Open Sans Light"/>
              </a:rPr>
              <a:t>زميل أول</a:t>
            </a:r>
            <a:r>
              <a:rPr lang="ar-SA" sz="3000" b="1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cs typeface="Open Sans Light"/>
              </a:rPr>
              <a:t>= SFHEA</a:t>
            </a:r>
            <a:endParaRPr lang="en-US" sz="30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60468" y="2944744"/>
            <a:ext cx="564764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r" rtl="1">
              <a:lnSpc>
                <a:spcPct val="150000"/>
              </a:lnSpc>
              <a:buFont typeface="Arial"/>
              <a:buChar char="•"/>
            </a:pPr>
            <a:r>
              <a:rPr lang="ar-SA" sz="3000" dirty="0" smtClean="0">
                <a:solidFill>
                  <a:srgbClr val="000000"/>
                </a:solidFill>
                <a:cs typeface="Open Sans Light"/>
              </a:rPr>
              <a:t>زميل مشارك </a:t>
            </a:r>
            <a:r>
              <a:rPr lang="en-US" sz="3000" dirty="0" smtClean="0">
                <a:solidFill>
                  <a:srgbClr val="000000"/>
                </a:solidFill>
                <a:cs typeface="Open Sans Light"/>
              </a:rPr>
              <a:t>11= AFHEA</a:t>
            </a:r>
          </a:p>
          <a:p>
            <a:pPr marL="647700" lvl="1" indent="-323850" algn="r" rtl="1">
              <a:lnSpc>
                <a:spcPct val="150000"/>
              </a:lnSpc>
              <a:buFont typeface="Arial"/>
              <a:buChar char="•"/>
            </a:pPr>
            <a:r>
              <a:rPr lang="ar-SA" sz="3000" dirty="0" smtClean="0">
                <a:solidFill>
                  <a:srgbClr val="000000"/>
                </a:solidFill>
                <a:cs typeface="Open Sans Light"/>
              </a:rPr>
              <a:t>زميل</a:t>
            </a:r>
            <a:r>
              <a:rPr lang="en-US" sz="3000" dirty="0" smtClean="0">
                <a:solidFill>
                  <a:srgbClr val="000000"/>
                </a:solidFill>
                <a:cs typeface="Open Sans Light"/>
              </a:rPr>
              <a:t>FHEA </a:t>
            </a:r>
            <a:r>
              <a:rPr lang="ar-SA" sz="3000" dirty="0" smtClean="0">
                <a:solidFill>
                  <a:srgbClr val="000000"/>
                </a:solidFill>
                <a:cs typeface="Open Sans Light"/>
              </a:rPr>
              <a:t> = </a:t>
            </a:r>
            <a:r>
              <a:rPr lang="en-US" sz="3000" dirty="0" smtClean="0">
                <a:solidFill>
                  <a:srgbClr val="000000"/>
                </a:solidFill>
                <a:cs typeface="Open Sans Light"/>
              </a:rPr>
              <a:t>205</a:t>
            </a:r>
            <a:endParaRPr lang="en-US" sz="30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604935" y="2148551"/>
            <a:ext cx="7654365" cy="81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719"/>
              </a:lnSpc>
            </a:pPr>
            <a:r>
              <a:rPr lang="en-US" sz="4800" dirty="0" err="1">
                <a:solidFill>
                  <a:srgbClr val="03989E"/>
                </a:solidFill>
                <a:cs typeface="Open Sans Light Bold"/>
              </a:rPr>
              <a:t>في</a:t>
            </a:r>
            <a:r>
              <a:rPr lang="en-US" sz="4800" dirty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en-US" sz="4800" dirty="0" err="1">
                <a:solidFill>
                  <a:srgbClr val="03989E"/>
                </a:solidFill>
                <a:latin typeface="Open Sans Light Bold"/>
              </a:rPr>
              <a:t>شهر</a:t>
            </a:r>
            <a:r>
              <a:rPr lang="en-US" sz="4800" dirty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en-US" sz="4800" dirty="0" err="1">
                <a:solidFill>
                  <a:srgbClr val="03989E"/>
                </a:solidFill>
                <a:latin typeface="Open Sans Light Bold"/>
              </a:rPr>
              <a:t>فبراير</a:t>
            </a:r>
            <a:r>
              <a:rPr lang="en-US" sz="4800" dirty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en-US" sz="4800" dirty="0" err="1">
                <a:solidFill>
                  <a:srgbClr val="03989E"/>
                </a:solidFill>
                <a:latin typeface="Open Sans Light Bold"/>
              </a:rPr>
              <a:t>من</a:t>
            </a:r>
            <a:r>
              <a:rPr lang="en-US" sz="4800" dirty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en-US" sz="4800" dirty="0" err="1" smtClean="0">
                <a:solidFill>
                  <a:srgbClr val="03989E"/>
                </a:solidFill>
                <a:latin typeface="Open Sans Light Bold"/>
              </a:rPr>
              <a:t>سنة</a:t>
            </a:r>
            <a:r>
              <a:rPr lang="en-US" sz="4800" dirty="0" smtClean="0">
                <a:solidFill>
                  <a:srgbClr val="03989E"/>
                </a:solidFill>
                <a:latin typeface="Open Sans Light Bold"/>
              </a:rPr>
              <a:t>  </a:t>
            </a:r>
            <a:r>
              <a:rPr lang="en-US" sz="4800" dirty="0">
                <a:solidFill>
                  <a:srgbClr val="03989E"/>
                </a:solidFill>
                <a:latin typeface="Open Sans Light Bold"/>
              </a:rPr>
              <a:t>2020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279452" y="2804629"/>
            <a:ext cx="609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21</a:t>
            </a:r>
            <a:endParaRPr lang="ar-SA" sz="3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617223" y="3543761"/>
            <a:ext cx="40423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000" dirty="0" smtClean="0"/>
              <a:t>زميل رئيس </a:t>
            </a:r>
            <a:r>
              <a:rPr lang="en-US" sz="3000" dirty="0" smtClean="0"/>
              <a:t> =PFHEA</a:t>
            </a:r>
            <a:endParaRPr lang="ar-SA" sz="3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8279452" y="3543761"/>
            <a:ext cx="115692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000" dirty="0" smtClean="0"/>
              <a:t>8</a:t>
            </a:r>
            <a:endParaRPr lang="ar-SA" sz="3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887707" y="3312928"/>
            <a:ext cx="23287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/>
              <a:t>245 </a:t>
            </a:r>
            <a:r>
              <a:rPr lang="en-US" sz="6000" dirty="0" smtClean="0"/>
              <a:t>= </a:t>
            </a:r>
            <a:endParaRPr lang="ar-SA" sz="72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33400" y="3543761"/>
            <a:ext cx="574860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3989E"/>
                </a:solidFill>
                <a:latin typeface="Open Sans Light Bold"/>
              </a:rPr>
              <a:t>مجموع</a:t>
            </a:r>
            <a:r>
              <a:rPr lang="ar-SA" sz="1200" dirty="0" smtClean="0"/>
              <a:t> </a:t>
            </a:r>
            <a:r>
              <a:rPr lang="ar-SA" sz="2800" dirty="0">
                <a:solidFill>
                  <a:srgbClr val="03989E"/>
                </a:solidFill>
                <a:latin typeface="Open Sans"/>
              </a:rPr>
              <a:t>أعداد الحاصلين على الزمالة حول العالم: </a:t>
            </a:r>
            <a:r>
              <a:rPr lang="en-US" sz="2800" b="1" dirty="0" smtClean="0"/>
              <a:t>200,000</a:t>
            </a:r>
            <a:endParaRPr lang="ar-SA" sz="2800" b="1" dirty="0"/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 txBox="1">
            <a:spLocks/>
          </p:cNvSpPr>
          <p:nvPr/>
        </p:nvSpPr>
        <p:spPr>
          <a:xfrm>
            <a:off x="15773400" y="9715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/>
              <a:pPr/>
              <a:t>5</a:t>
            </a:fld>
            <a:endParaRPr lang="en-US" sz="1400" b="1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6599092" y="9284732"/>
            <a:ext cx="6888307" cy="914400"/>
          </a:xfrm>
          <a:prstGeom prst="flowChartAlternateProcess">
            <a:avLst/>
          </a:prstGeom>
          <a:solidFill>
            <a:srgbClr val="0099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 أكتوبر 2020 – 65 زميل في جامعة الأميرة نورة</a:t>
            </a:r>
            <a:endParaRPr lang="en-US" sz="2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86400" y="1984208"/>
            <a:ext cx="11772899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ts val="10000"/>
              </a:lnSpc>
            </a:pP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يقدم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إطار المعايير المهنية </a:t>
            </a:r>
            <a:r>
              <a:rPr lang="en-US" sz="4000" dirty="0" smtClean="0">
                <a:solidFill>
                  <a:srgbClr val="000000"/>
                </a:solidFill>
                <a:cs typeface="Open Sans Light"/>
              </a:rPr>
              <a:t>البريطاني(UKPSF) 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  </a:t>
            </a:r>
            <a:r>
              <a:rPr lang="ar-SA" sz="4000" dirty="0" smtClean="0">
                <a:solidFill>
                  <a:srgbClr val="009999"/>
                </a:solidFill>
                <a:cs typeface="Open Sans Light"/>
              </a:rPr>
              <a:t>في التعليم و التعلم </a:t>
            </a: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وصفًا</a:t>
            </a:r>
            <a:r>
              <a:rPr lang="en-US" sz="40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عامًا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للجوانب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الأساسية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لدور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المهنيين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الذين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يقومون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بالتدريس أو ب</a:t>
            </a:r>
            <a:r>
              <a:rPr lang="en-US" sz="4000" dirty="0" err="1" smtClean="0">
                <a:solidFill>
                  <a:srgbClr val="000000"/>
                </a:solidFill>
                <a:cs typeface="Open Sans Light"/>
              </a:rPr>
              <a:t>دعم</a:t>
            </a:r>
            <a:r>
              <a:rPr lang="en-US" sz="40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التعلم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مجال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4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Open Sans Light"/>
              </a:rPr>
              <a:t>العالي</a:t>
            </a:r>
            <a:r>
              <a:rPr lang="en-US" sz="4000" dirty="0" smtClean="0">
                <a:solidFill>
                  <a:srgbClr val="000000"/>
                </a:solidFill>
                <a:cs typeface="Open Sans Light"/>
              </a:rPr>
              <a:t>.</a:t>
            </a:r>
            <a:endParaRPr lang="ar-SA" sz="4000" dirty="0" smtClean="0">
              <a:solidFill>
                <a:srgbClr val="000000"/>
              </a:solidFill>
              <a:cs typeface="Open Sans Light"/>
            </a:endParaRPr>
          </a:p>
          <a:p>
            <a:pPr algn="just" rtl="1">
              <a:lnSpc>
                <a:spcPts val="10000"/>
              </a:lnSpc>
            </a:pPr>
            <a:endParaRPr lang="ar-SA" sz="4000" dirty="0">
              <a:solidFill>
                <a:srgbClr val="000000"/>
              </a:solidFill>
              <a:cs typeface="Open Sans Light"/>
            </a:endParaRPr>
          </a:p>
          <a:p>
            <a:pPr algn="ctr" rtl="1">
              <a:lnSpc>
                <a:spcPts val="10000"/>
              </a:lnSpc>
            </a:pP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يتكون إطار المعايير المهنية البريطاني من </a:t>
            </a:r>
            <a:r>
              <a:rPr lang="ar-SA" sz="4000" dirty="0" err="1" smtClean="0">
                <a:solidFill>
                  <a:srgbClr val="000000"/>
                </a:solidFill>
                <a:cs typeface="Open Sans Light"/>
              </a:rPr>
              <a:t>جزئين</a:t>
            </a:r>
            <a:r>
              <a:rPr lang="ar-SA" sz="4000" dirty="0" smtClean="0">
                <a:solidFill>
                  <a:srgbClr val="000000"/>
                </a:solidFill>
                <a:cs typeface="Open Sans Light"/>
              </a:rPr>
              <a:t>:</a:t>
            </a:r>
          </a:p>
          <a:p>
            <a:pPr algn="ctr" rtl="1">
              <a:lnSpc>
                <a:spcPts val="10000"/>
              </a:lnSpc>
            </a:pPr>
            <a:r>
              <a:rPr lang="ar-SA" sz="4000" b="1" dirty="0" smtClean="0">
                <a:solidFill>
                  <a:srgbClr val="009999"/>
                </a:solidFill>
                <a:cs typeface="Open Sans Light"/>
              </a:rPr>
              <a:t>المحاور </a:t>
            </a:r>
            <a:r>
              <a:rPr lang="ar-SA" sz="4000" dirty="0" smtClean="0">
                <a:cs typeface="Open Sans Light"/>
              </a:rPr>
              <a:t>و</a:t>
            </a:r>
            <a:r>
              <a:rPr lang="ar-SA" sz="4000" b="1" dirty="0" smtClean="0">
                <a:solidFill>
                  <a:srgbClr val="009999"/>
                </a:solidFill>
                <a:cs typeface="Open Sans Light"/>
              </a:rPr>
              <a:t> التصنيفات</a:t>
            </a:r>
            <a:endParaRPr lang="en-US" sz="4000" b="1" dirty="0">
              <a:solidFill>
                <a:srgbClr val="009999"/>
              </a:solidFill>
              <a:cs typeface="Open Sa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62200" y="879348"/>
            <a:ext cx="14643244" cy="88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4.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هو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إطار المعايير المهنية البريطاني (UKPSF)؟</a:t>
            </a:r>
          </a:p>
        </p:txBody>
      </p:sp>
      <p:sp>
        <p:nvSpPr>
          <p:cNvPr id="4" name="AutoShape 4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7" name="Picture 15" descr="Text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D4B03CF8-CC50-4D8F-9CF0-7925FF13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/>
          <a:stretch/>
        </p:blipFill>
        <p:spPr>
          <a:xfrm>
            <a:off x="457200" y="2434953"/>
            <a:ext cx="4648200" cy="6863025"/>
          </a:xfrm>
          <a:prstGeom prst="rect">
            <a:avLst/>
          </a:prstGeom>
        </p:spPr>
      </p:pic>
      <p:sp>
        <p:nvSpPr>
          <p:cNvPr id="13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6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43401" y="4509012"/>
            <a:ext cx="2652489" cy="24601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00293" y="4869460"/>
            <a:ext cx="2699516" cy="26749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00293" y="2155396"/>
            <a:ext cx="2699516" cy="26749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00293" y="7612025"/>
            <a:ext cx="2699516" cy="26749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831549">
            <a:off x="12521704" y="4471037"/>
            <a:ext cx="1288525" cy="3514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785674" y="8181754"/>
            <a:ext cx="292875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Open Sans"/>
              </a:rPr>
              <a:t>4 </a:t>
            </a:r>
          </a:p>
          <a:p>
            <a:pPr algn="ctr">
              <a:lnSpc>
                <a:spcPts val="4759"/>
              </a:lnSpc>
            </a:pPr>
            <a:r>
              <a:rPr lang="en-US" sz="3399" dirty="0" err="1" smtClean="0">
                <a:solidFill>
                  <a:srgbClr val="000000"/>
                </a:solidFill>
                <a:cs typeface="Open Sans"/>
              </a:rPr>
              <a:t>قيم</a:t>
            </a:r>
            <a:r>
              <a:rPr lang="en-US" sz="3399" dirty="0" smtClean="0">
                <a:solidFill>
                  <a:srgbClr val="000000"/>
                </a:solidFill>
                <a:cs typeface="Open Sans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cs typeface="Open Sans"/>
              </a:rPr>
              <a:t>مهنية</a:t>
            </a:r>
            <a:endParaRPr lang="en-US" sz="3399" dirty="0">
              <a:solidFill>
                <a:srgbClr val="000000"/>
              </a:solidFill>
              <a:cs typeface="Open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718558">
            <a:off x="12528666" y="7977313"/>
            <a:ext cx="1288525" cy="3514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2514143" y="6144826"/>
            <a:ext cx="1288525" cy="3514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7425702" y="3037889"/>
            <a:ext cx="1288525" cy="3514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7425702" y="8908903"/>
            <a:ext cx="1288525" cy="3514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7425702" y="6031239"/>
            <a:ext cx="1288525" cy="3514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488850" y="2258975"/>
            <a:ext cx="5575439" cy="246781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12696" y="459312"/>
            <a:ext cx="15918573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5.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محاور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إطار 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المعايير المهنية البريطاني (UKPSF)؟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02668" y="7131553"/>
            <a:ext cx="410077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4"/>
              </a:lnSpc>
            </a:pPr>
            <a:r>
              <a:rPr lang="ar-SA" sz="3567" dirty="0" smtClean="0">
                <a:solidFill>
                  <a:srgbClr val="000000"/>
                </a:solidFill>
                <a:cs typeface="Open Sans"/>
              </a:rPr>
              <a:t>محاور </a:t>
            </a:r>
            <a:r>
              <a:rPr lang="en-US" sz="3567" dirty="0" smtClean="0">
                <a:solidFill>
                  <a:srgbClr val="000000"/>
                </a:solidFill>
                <a:cs typeface="Open Sans"/>
              </a:rPr>
              <a:t>إطار </a:t>
            </a:r>
            <a:r>
              <a:rPr lang="en-US" sz="3567" dirty="0">
                <a:solidFill>
                  <a:srgbClr val="000000"/>
                </a:solidFill>
                <a:cs typeface="Open Sans"/>
              </a:rPr>
              <a:t>المعايير </a:t>
            </a:r>
          </a:p>
          <a:p>
            <a:pPr algn="ctr">
              <a:lnSpc>
                <a:spcPts val="4994"/>
              </a:lnSpc>
            </a:pPr>
            <a:r>
              <a:rPr lang="en-US" sz="3567" dirty="0">
                <a:solidFill>
                  <a:srgbClr val="000000"/>
                </a:solidFill>
                <a:cs typeface="Open Sans"/>
              </a:rPr>
              <a:t>المهنية البريطاني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2465697"/>
            <a:ext cx="221210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Open Sans"/>
              </a:rPr>
              <a:t>5 </a:t>
            </a: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cs typeface="Open Sans"/>
              </a:rPr>
              <a:t>مجالات</a:t>
            </a:r>
            <a:r>
              <a:rPr lang="en-US" sz="3399" dirty="0">
                <a:solidFill>
                  <a:srgbClr val="000000"/>
                </a:solidFill>
                <a:cs typeface="Open Sans"/>
              </a:rPr>
              <a:t> </a:t>
            </a:r>
            <a:r>
              <a:rPr lang="ar-SA" sz="3399" dirty="0" smtClean="0">
                <a:solidFill>
                  <a:srgbClr val="000000"/>
                </a:solidFill>
                <a:cs typeface="Open Sans"/>
              </a:rPr>
              <a:t>أن</a:t>
            </a:r>
            <a:r>
              <a:rPr lang="en-US" sz="3399" dirty="0" err="1" smtClean="0">
                <a:solidFill>
                  <a:srgbClr val="000000"/>
                </a:solidFill>
                <a:cs typeface="Open Sans"/>
              </a:rPr>
              <a:t>شطة</a:t>
            </a:r>
            <a:endParaRPr lang="en-US" sz="3399" dirty="0">
              <a:solidFill>
                <a:srgbClr val="000000"/>
              </a:solidFill>
              <a:cs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16498" y="5259985"/>
            <a:ext cx="2467107" cy="119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Open Sans"/>
              </a:rPr>
              <a:t>6 </a:t>
            </a:r>
          </a:p>
          <a:p>
            <a:pPr algn="ctr">
              <a:lnSpc>
                <a:spcPts val="4759"/>
              </a:lnSpc>
            </a:pPr>
            <a:r>
              <a:rPr lang="en-US" sz="3399" dirty="0" err="1" smtClean="0">
                <a:solidFill>
                  <a:srgbClr val="000000"/>
                </a:solidFill>
                <a:cs typeface="Open Sans"/>
              </a:rPr>
              <a:t>معارف</a:t>
            </a:r>
            <a:r>
              <a:rPr lang="en-US" sz="3399" dirty="0" smtClean="0">
                <a:solidFill>
                  <a:srgbClr val="000000"/>
                </a:solidFill>
                <a:cs typeface="Open Sans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cs typeface="Open Sans"/>
              </a:rPr>
              <a:t>أساسية</a:t>
            </a:r>
            <a:endParaRPr lang="en-US" sz="3399" dirty="0">
              <a:solidFill>
                <a:srgbClr val="000000"/>
              </a:solidFill>
              <a:cs typeface="Open San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488850" y="4962448"/>
            <a:ext cx="5575439" cy="24678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488850" y="7571415"/>
            <a:ext cx="5575439" cy="246781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351071" y="2925755"/>
            <a:ext cx="4333701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يقوم</a:t>
            </a:r>
            <a:r>
              <a:rPr lang="en-US" sz="25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بها</a:t>
            </a:r>
            <a:r>
              <a:rPr lang="en-US" sz="25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cs typeface="Open Sans Light"/>
              </a:rPr>
              <a:t>المعلم</a:t>
            </a:r>
            <a:r>
              <a:rPr lang="ar-SA" sz="2500" dirty="0" smtClean="0">
                <a:solidFill>
                  <a:srgbClr val="000000"/>
                </a:solidFill>
                <a:cs typeface="Open Sans Light"/>
              </a:rPr>
              <a:t>ي</a:t>
            </a:r>
            <a:r>
              <a:rPr lang="en-US" sz="2500" dirty="0" smtClean="0">
                <a:solidFill>
                  <a:srgbClr val="000000"/>
                </a:solidFill>
                <a:cs typeface="Open Sans Light"/>
              </a:rPr>
              <a:t>ن </a:t>
            </a:r>
            <a:r>
              <a:rPr lang="en-US" sz="2500" dirty="0" err="1" smtClean="0">
                <a:solidFill>
                  <a:srgbClr val="000000"/>
                </a:solidFill>
                <a:cs typeface="Open Sans Light"/>
              </a:rPr>
              <a:t>وداعم</a:t>
            </a:r>
            <a:r>
              <a:rPr lang="ar-SA" sz="2500" dirty="0" smtClean="0">
                <a:solidFill>
                  <a:srgbClr val="000000"/>
                </a:solidFill>
                <a:cs typeface="Open Sans Light"/>
              </a:rPr>
              <a:t>ي</a:t>
            </a:r>
            <a:r>
              <a:rPr lang="en-US" sz="25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cs typeface="Open Sans Light"/>
              </a:rPr>
              <a:t>التعلم</a:t>
            </a:r>
            <a:r>
              <a:rPr lang="en-US" sz="25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25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مجال</a:t>
            </a:r>
            <a:r>
              <a:rPr lang="en-US" sz="25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التعليم</a:t>
            </a:r>
            <a:r>
              <a:rPr lang="en-US" sz="25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العالي</a:t>
            </a:r>
            <a:endParaRPr lang="en-US" sz="25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51070" y="5885559"/>
            <a:ext cx="4333701" cy="86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ar-SA" sz="2500" dirty="0" smtClean="0">
                <a:solidFill>
                  <a:srgbClr val="000000"/>
                </a:solidFill>
                <a:cs typeface="Open Sans Light"/>
              </a:rPr>
              <a:t>يحتاج اليها </a:t>
            </a:r>
            <a:r>
              <a:rPr lang="en-US" sz="2500" dirty="0" err="1" smtClean="0">
                <a:solidFill>
                  <a:srgbClr val="000000"/>
                </a:solidFill>
                <a:cs typeface="Open Sans Light"/>
              </a:rPr>
              <a:t>للقيام</a:t>
            </a:r>
            <a:r>
              <a:rPr lang="en-US" sz="25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500" dirty="0" smtClean="0">
                <a:solidFill>
                  <a:srgbClr val="000000"/>
                </a:solidFill>
                <a:cs typeface="Open Sans Light"/>
              </a:rPr>
              <a:t>بمجالات الأنشطة </a:t>
            </a:r>
            <a:r>
              <a:rPr lang="en-US" sz="2500" dirty="0" err="1" smtClean="0">
                <a:solidFill>
                  <a:srgbClr val="000000"/>
                </a:solidFill>
                <a:cs typeface="Open Sans Light"/>
              </a:rPr>
              <a:t>بالمستوى</a:t>
            </a:r>
            <a:r>
              <a:rPr lang="en-US" sz="25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500" dirty="0" err="1">
                <a:solidFill>
                  <a:srgbClr val="000000"/>
                </a:solidFill>
                <a:cs typeface="Open Sans Light"/>
              </a:rPr>
              <a:t>المناسب</a:t>
            </a:r>
            <a:endParaRPr lang="en-US" sz="25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0038" y="2266740"/>
            <a:ext cx="119895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cs typeface="Open Sans Light"/>
              </a:rPr>
              <a:t>ما نفعله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-1731317" y="4812310"/>
            <a:ext cx="50816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cs typeface="Open Sans Light"/>
              </a:rPr>
              <a:t>ما نعرفه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1512134" y="7258685"/>
            <a:ext cx="50816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cs typeface="Open Sans Light"/>
              </a:rPr>
              <a:t>ما</a:t>
            </a:r>
            <a:r>
              <a:rPr lang="en-US" sz="3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cs typeface="Open Sans Light"/>
              </a:rPr>
              <a:t>نقدر</a:t>
            </a:r>
            <a:r>
              <a:rPr lang="en-US" sz="30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cs typeface="Open Sans Light"/>
              </a:rPr>
              <a:t>قيمته</a:t>
            </a:r>
            <a:endParaRPr lang="en-US" sz="30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26" name="Group 26"/>
          <p:cNvGrpSpPr/>
          <p:nvPr/>
        </p:nvGrpSpPr>
        <p:grpSpPr>
          <a:xfrm>
            <a:off x="1165290" y="1364877"/>
            <a:ext cx="16230600" cy="407850"/>
            <a:chOff x="0" y="0"/>
            <a:chExt cx="20216106" cy="508000"/>
          </a:xfrm>
        </p:grpSpPr>
        <p:sp>
          <p:nvSpPr>
            <p:cNvPr id="27" name="Freeform 27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2600840" y="8153021"/>
            <a:ext cx="384697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Open Sans Light"/>
              </a:rPr>
              <a:t>يجب على أولئك الذين يقومون بهذه الأنشطة</a:t>
            </a:r>
            <a:r>
              <a:rPr lang="en-US" sz="2500">
                <a:solidFill>
                  <a:srgbClr val="000000"/>
                </a:solidFill>
                <a:latin typeface="Open Sans Light"/>
              </a:rPr>
              <a:t> أن يؤمنوا بها ويجسدوها على أرض الواقع</a:t>
            </a:r>
          </a:p>
        </p:txBody>
      </p:sp>
      <p:sp>
        <p:nvSpPr>
          <p:cNvPr id="34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7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5484" y="7093816"/>
            <a:ext cx="2450434" cy="2828925"/>
            <a:chOff x="0" y="0"/>
            <a:chExt cx="1595120" cy="1841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96548" y="4553376"/>
            <a:ext cx="2450434" cy="2828925"/>
            <a:chOff x="0" y="0"/>
            <a:chExt cx="1595120" cy="1841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257738" y="2018409"/>
            <a:ext cx="2450434" cy="2828925"/>
            <a:chOff x="0" y="0"/>
            <a:chExt cx="1595120" cy="1841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65484" y="2018409"/>
            <a:ext cx="2450434" cy="2828925"/>
            <a:chOff x="0" y="0"/>
            <a:chExt cx="1595120" cy="1841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257738" y="7093816"/>
            <a:ext cx="2450434" cy="2828925"/>
            <a:chOff x="0" y="0"/>
            <a:chExt cx="1595120" cy="1841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90701" y="4346892"/>
            <a:ext cx="3097579" cy="21964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27516" y="2937685"/>
            <a:ext cx="1310878" cy="93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A2</a:t>
            </a:r>
          </a:p>
          <a:p>
            <a:pPr algn="ctr">
              <a:lnSpc>
                <a:spcPts val="2240"/>
              </a:lnSpc>
            </a:pP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دعم التعلم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/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تدريس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673584" y="5359400"/>
            <a:ext cx="358571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800" b="1" dirty="0" err="1">
                <a:cs typeface="Open Sans Bold"/>
              </a:rPr>
              <a:t>مجالات</a:t>
            </a:r>
            <a:r>
              <a:rPr lang="en-US" sz="4800" b="1" dirty="0">
                <a:cs typeface="Open Sans Bold"/>
              </a:rPr>
              <a:t> </a:t>
            </a:r>
            <a:r>
              <a:rPr lang="en-US" sz="4800" b="1" dirty="0" err="1">
                <a:cs typeface="Open Sans Bold"/>
              </a:rPr>
              <a:t>الأنشطة</a:t>
            </a:r>
            <a:endParaRPr lang="en-US" sz="4800" b="1" dirty="0">
              <a:cs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56781" y="2939159"/>
            <a:ext cx="2667841" cy="93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A1</a:t>
            </a:r>
          </a:p>
          <a:p>
            <a:pPr algn="ctr" rtl="1">
              <a:lnSpc>
                <a:spcPts val="2240"/>
              </a:lnSpc>
            </a:pP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تصميم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تخطيط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أ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نشطة</a:t>
            </a:r>
            <a:endParaRPr lang="ar-SA" sz="2500" dirty="0" smtClean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 rtl="1">
              <a:lnSpc>
                <a:spcPts val="2240"/>
              </a:lnSpc>
            </a:pP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تعلم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96548" y="5397500"/>
            <a:ext cx="23584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500" b="1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A3</a:t>
            </a:r>
            <a:endParaRPr lang="en-US" sz="25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224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تقييم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وتقديم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</a:t>
            </a:r>
            <a:r>
              <a:rPr lang="ar-SA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ت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غذية </a:t>
            </a:r>
            <a:r>
              <a:rPr lang="ar-SA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ر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اجعة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للمتعلمين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69353" y="7749014"/>
            <a:ext cx="2242695" cy="150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A4</a:t>
            </a:r>
          </a:p>
          <a:p>
            <a:pPr algn="ctr">
              <a:lnSpc>
                <a:spcPts val="224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إيجاد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بيئة</a:t>
            </a:r>
            <a:r>
              <a:rPr lang="en-US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 و طرق تعليمية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فعالة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تدعم</a:t>
            </a:r>
            <a:r>
              <a:rPr lang="en-US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المتعلمين وتوفر لهم التوجيه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5418256" y="1168054"/>
            <a:ext cx="10311103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3989E"/>
                </a:solidFill>
                <a:cs typeface="Open Sans"/>
              </a:rPr>
              <a:t>مجالات الأنشطة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34261" y="7502438"/>
            <a:ext cx="2297388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A5</a:t>
            </a:r>
            <a:endParaRPr lang="en-US" sz="24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2240"/>
              </a:lnSpc>
            </a:pPr>
            <a:r>
              <a:rPr lang="ar-SA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المشاركة في </a:t>
            </a:r>
            <a:r>
              <a:rPr lang="ar-SA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ت</a:t>
            </a:r>
            <a:r>
              <a:rPr lang="en-US" sz="2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طوير</a:t>
            </a:r>
            <a:r>
              <a:rPr lang="en-US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مهني</a:t>
            </a:r>
            <a:r>
              <a:rPr lang="en-US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مستمر</a:t>
            </a:r>
            <a:r>
              <a:rPr lang="en-US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في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كل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من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التخصص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ونهج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التعليم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و دمج </a:t>
            </a:r>
            <a:r>
              <a:rPr lang="en-US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الأبحاث</a:t>
            </a:r>
            <a:r>
              <a:rPr lang="en-US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و</a:t>
            </a:r>
            <a:r>
              <a:rPr lang="ar-SA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العلم </a:t>
            </a:r>
            <a:r>
              <a:rPr lang="en-US" sz="2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وتقييم</a:t>
            </a:r>
            <a:r>
              <a:rPr lang="en-US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الممارسات</a:t>
            </a:r>
            <a:r>
              <a:rPr lang="ar-SA" sz="2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في العملية </a:t>
            </a:r>
            <a:r>
              <a:rPr lang="ar-SA" sz="2500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 Light"/>
              </a:rPr>
              <a:t>التعليمية</a:t>
            </a: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459591" y="5685541"/>
            <a:ext cx="7315200" cy="72566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-283488" y="5685541"/>
            <a:ext cx="7315200" cy="72566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209800" y="1102014"/>
            <a:ext cx="1631824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5. 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</a:rPr>
              <a:t>محاور 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إطار 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المعايير المهنية البريطاني (UKPSF)؟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95400" y="1654706"/>
            <a:ext cx="16230600" cy="407850"/>
            <a:chOff x="0" y="0"/>
            <a:chExt cx="20216106" cy="508000"/>
          </a:xfrm>
        </p:grpSpPr>
        <p:sp>
          <p:nvSpPr>
            <p:cNvPr id="25" name="Freeform 25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1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8</a:t>
            </a:fld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6927" y="6916186"/>
            <a:ext cx="2450434" cy="2828925"/>
            <a:chOff x="0" y="0"/>
            <a:chExt cx="1595120" cy="1841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39428" y="4602477"/>
            <a:ext cx="2450434" cy="2828925"/>
            <a:chOff x="0" y="0"/>
            <a:chExt cx="1595120" cy="1841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53636" y="4602477"/>
            <a:ext cx="2450434" cy="2828925"/>
            <a:chOff x="0" y="0"/>
            <a:chExt cx="1595120" cy="1841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20427" y="2219245"/>
            <a:ext cx="2450434" cy="2828925"/>
            <a:chOff x="0" y="0"/>
            <a:chExt cx="1595120" cy="1841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16927" y="2219245"/>
            <a:ext cx="2450434" cy="2828925"/>
            <a:chOff x="0" y="0"/>
            <a:chExt cx="1595120" cy="1841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766704" y="6916186"/>
            <a:ext cx="2450434" cy="2828925"/>
            <a:chOff x="0" y="0"/>
            <a:chExt cx="1595120" cy="1841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5120" cy="1841500"/>
            </a:xfrm>
            <a:custGeom>
              <a:avLst/>
              <a:gdLst/>
              <a:ahLst/>
              <a:cxnLst/>
              <a:rect l="l" t="t" r="r" b="b"/>
              <a:pathLst>
                <a:path w="1595120" h="1841500">
                  <a:moveTo>
                    <a:pt x="0" y="459740"/>
                  </a:moveTo>
                  <a:lnTo>
                    <a:pt x="0" y="1380490"/>
                  </a:lnTo>
                  <a:lnTo>
                    <a:pt x="797560" y="1841500"/>
                  </a:lnTo>
                  <a:lnTo>
                    <a:pt x="1595120" y="1380490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DBE6FD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353636" y="5095875"/>
            <a:ext cx="2450434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dirty="0">
                <a:solidFill>
                  <a:srgbClr val="000000"/>
                </a:solidFill>
                <a:latin typeface="Open Sans Light Bold"/>
              </a:rPr>
              <a:t>K4</a:t>
            </a:r>
          </a:p>
          <a:p>
            <a:pPr algn="ctr">
              <a:lnSpc>
                <a:spcPts val="280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استخدام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التكنولوجية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في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عملية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التعلم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ومعرفة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قيمتها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38983" y="3179683"/>
            <a:ext cx="181332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dirty="0">
                <a:solidFill>
                  <a:srgbClr val="000000"/>
                </a:solidFill>
                <a:latin typeface="Open Sans Light Bold"/>
              </a:rPr>
              <a:t>K3</a:t>
            </a:r>
          </a:p>
          <a:p>
            <a:pPr algn="ctr">
              <a:lnSpc>
                <a:spcPts val="280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كيفية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تعلم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الطلاب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530887" y="2960608"/>
            <a:ext cx="2222514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dirty="0">
                <a:solidFill>
                  <a:srgbClr val="000000"/>
                </a:solidFill>
                <a:latin typeface="Open Sans Light Bold"/>
              </a:rPr>
              <a:t>K2</a:t>
            </a:r>
          </a:p>
          <a:p>
            <a:pPr algn="ctr">
              <a:lnSpc>
                <a:spcPts val="280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طرق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التدريس 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والتعلم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والتقييم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39428" y="5540952"/>
            <a:ext cx="2344144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Open Sans Light Bold"/>
              </a:rPr>
              <a:t>K1</a:t>
            </a:r>
          </a:p>
          <a:p>
            <a:pPr algn="ctr">
              <a:lnSpc>
                <a:spcPts val="280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المادة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العلمية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63568" y="7652353"/>
            <a:ext cx="2357153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dirty="0" smtClean="0">
                <a:solidFill>
                  <a:srgbClr val="000000"/>
                </a:solidFill>
                <a:latin typeface="Open Sans Light Bold"/>
              </a:rPr>
              <a:t>K6</a:t>
            </a:r>
            <a:endParaRPr lang="en-US" sz="2500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280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نتائج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Open Sans Light"/>
              </a:rPr>
              <a:t>اجراءات 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ضمان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الجودة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والتطوير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74002" y="7652353"/>
            <a:ext cx="2443136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smtClean="0">
                <a:solidFill>
                  <a:srgbClr val="000000"/>
                </a:solidFill>
                <a:latin typeface="Open Sans Light Bold"/>
              </a:rPr>
              <a:t>K</a:t>
            </a:r>
            <a:r>
              <a:rPr lang="en-US" sz="2499" dirty="0">
                <a:solidFill>
                  <a:srgbClr val="000000"/>
                </a:solidFill>
                <a:latin typeface="Open Sans Light Bold"/>
              </a:rPr>
              <a:t>5</a:t>
            </a:r>
          </a:p>
          <a:p>
            <a:pPr algn="ctr">
              <a:lnSpc>
                <a:spcPts val="2800"/>
              </a:lnSpc>
            </a:pP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طرق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Open Sans Light"/>
              </a:rPr>
              <a:t>تقييم</a:t>
            </a:r>
            <a:r>
              <a:rPr lang="en-US" sz="2400" dirty="0" smtClean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مدى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فاعلية</a:t>
            </a:r>
            <a:r>
              <a:rPr lang="en-US" sz="2400" dirty="0">
                <a:solidFill>
                  <a:srgbClr val="000000"/>
                </a:solidFill>
                <a:cs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Open Sans Light"/>
              </a:rPr>
              <a:t>التدريس</a:t>
            </a:r>
            <a:endParaRPr lang="en-US" sz="2400" dirty="0">
              <a:solidFill>
                <a:srgbClr val="000000"/>
              </a:solidFill>
              <a:cs typeface="Open Sa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914366" y="5281061"/>
            <a:ext cx="293135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400" b="1" dirty="0" err="1">
                <a:solidFill>
                  <a:srgbClr val="000000"/>
                </a:solidFill>
                <a:cs typeface="Open Sans"/>
              </a:rPr>
              <a:t>المعارف</a:t>
            </a:r>
            <a:r>
              <a:rPr lang="en-US" sz="4400" b="1" dirty="0">
                <a:solidFill>
                  <a:srgbClr val="000000"/>
                </a:solidFill>
                <a:cs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cs typeface="Open Sans"/>
              </a:rPr>
              <a:t>الأساسية</a:t>
            </a:r>
            <a:endParaRPr lang="en-US" sz="4400" b="1" dirty="0">
              <a:solidFill>
                <a:srgbClr val="000000"/>
              </a:solidFill>
              <a:cs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" y="1168054"/>
            <a:ext cx="44196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المعارف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الأساسية</a:t>
            </a:r>
            <a:endParaRPr lang="en-US" sz="5400" dirty="0">
              <a:solidFill>
                <a:srgbClr val="03989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7974538" y="-273829"/>
            <a:ext cx="313462" cy="1083465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3" name="TextBox 23"/>
          <p:cNvSpPr txBox="1"/>
          <p:nvPr/>
        </p:nvSpPr>
        <p:spPr>
          <a:xfrm>
            <a:off x="3374112" y="1060985"/>
            <a:ext cx="14107447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880"/>
              </a:lnSpc>
            </a:pP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/>
              </a:rPr>
              <a:t>5. </a:t>
            </a:r>
            <a:r>
              <a:rPr lang="en-US" sz="5400" dirty="0" err="1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ما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5400" dirty="0" err="1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هي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ar-SA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/>
              </a:rPr>
              <a:t>محاور</a:t>
            </a:r>
            <a:r>
              <a:rPr lang="en-US" sz="5400" dirty="0" smtClean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إطار </a:t>
            </a:r>
            <a:r>
              <a:rPr lang="en-US" sz="5400" dirty="0">
                <a:solidFill>
                  <a:srgbClr val="03989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المعايير المهنية البريطاني (UKPSF)؟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28700" y="1814484"/>
            <a:ext cx="16230600" cy="407850"/>
            <a:chOff x="0" y="0"/>
            <a:chExt cx="20216106" cy="508000"/>
          </a:xfrm>
        </p:grpSpPr>
        <p:sp>
          <p:nvSpPr>
            <p:cNvPr id="25" name="Freeform 25"/>
            <p:cNvSpPr/>
            <p:nvPr/>
          </p:nvSpPr>
          <p:spPr>
            <a:xfrm>
              <a:off x="0" y="215900"/>
              <a:ext cx="20216106" cy="76200"/>
            </a:xfrm>
            <a:custGeom>
              <a:avLst/>
              <a:gdLst/>
              <a:ahLst/>
              <a:cxnLst/>
              <a:rect l="l" t="t" r="r" b="b"/>
              <a:pathLst>
                <a:path w="20216106" h="76200">
                  <a:moveTo>
                    <a:pt x="0" y="0"/>
                  </a:moveTo>
                  <a:lnTo>
                    <a:pt x="20216106" y="0"/>
                  </a:lnTo>
                  <a:lnTo>
                    <a:pt x="2021610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459591" y="5685541"/>
            <a:ext cx="7315200" cy="72566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283488" y="5685541"/>
            <a:ext cx="7315200" cy="725668"/>
          </a:xfrm>
          <a:prstGeom prst="rect">
            <a:avLst/>
          </a:prstGeom>
        </p:spPr>
      </p:pic>
      <p:sp>
        <p:nvSpPr>
          <p:cNvPr id="33" name="Slide Number Placeholder 18">
            <a:extLst>
              <a:ext uri="{FF2B5EF4-FFF2-40B4-BE49-F238E27FC236}">
                <a16:creationId xmlns="" xmlns:a16="http://schemas.microsoft.com/office/drawing/2014/main" id="{437EE6E5-AD13-4B3B-A142-F6475E5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/>
              <a:pPr/>
              <a:t>9</a:t>
            </a:fld>
            <a:endParaRPr lang="en-US" sz="1400" b="1" dirty="0"/>
          </a:p>
        </p:txBody>
      </p:sp>
      <p:pic>
        <p:nvPicPr>
          <p:cNvPr id="29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075897" y="3195061"/>
            <a:ext cx="3097579" cy="21964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3EB09AB5FBB7B340A98636C05E601629" ma:contentTypeVersion="0" ma:contentTypeDescription="إنشاء مستند جديد." ma:contentTypeScope="" ma:versionID="2edab9dad22b24c33072fac9a71134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c4f924ef8ba2e8ca844e8525ceb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F7274-4BF5-4441-BA2B-93821DF2C4B2}"/>
</file>

<file path=customXml/itemProps2.xml><?xml version="1.0" encoding="utf-8"?>
<ds:datastoreItem xmlns:ds="http://schemas.openxmlformats.org/officeDocument/2006/customXml" ds:itemID="{23EA409B-7EE3-4E37-BE11-36AAFC4E1444}"/>
</file>

<file path=customXml/itemProps3.xml><?xml version="1.0" encoding="utf-8"?>
<ds:datastoreItem xmlns:ds="http://schemas.openxmlformats.org/officeDocument/2006/customXml" ds:itemID="{FC68D9EB-F125-4F39-B2F2-DEF2D3744B26}"/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1467</Words>
  <Application>Microsoft Office PowerPoint</Application>
  <PresentationFormat>مخصص</PresentationFormat>
  <Paragraphs>219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Arial</vt:lpstr>
      <vt:lpstr>Open Sans Light</vt:lpstr>
      <vt:lpstr>Open Sans</vt:lpstr>
      <vt:lpstr>Arimo</vt:lpstr>
      <vt:lpstr>Aharoni</vt:lpstr>
      <vt:lpstr>Open Sans Bold</vt:lpstr>
      <vt:lpstr>Calibri</vt:lpstr>
      <vt:lpstr>Open Sans Light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Blue Boxes Architecture Programme School Presentation</dc:title>
  <dc:creator>Ola Elshurafa</dc:creator>
  <cp:lastModifiedBy>Areej A. Alhizan</cp:lastModifiedBy>
  <cp:revision>44</cp:revision>
  <dcterms:created xsi:type="dcterms:W3CDTF">2006-08-16T00:00:00Z</dcterms:created>
  <dcterms:modified xsi:type="dcterms:W3CDTF">2021-01-05T06:53:39Z</dcterms:modified>
  <dc:identifier>DAELyAoeN5Y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0x0101003EB09AB5FBB7B340A98636C05E601629</vt:lpwstr>
  </property>
</Properties>
</file>