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5"/>
  </p:notesMasterIdLst>
  <p:sldIdLst>
    <p:sldId id="258" r:id="rId2"/>
    <p:sldId id="260" r:id="rId3"/>
    <p:sldId id="261"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1"/>
    <p:restoredTop sz="94674"/>
  </p:normalViewPr>
  <p:slideViewPr>
    <p:cSldViewPr snapToGrid="0" snapToObjects="1">
      <p:cViewPr varScale="1">
        <p:scale>
          <a:sx n="81" d="100"/>
          <a:sy n="81" d="100"/>
        </p:scale>
        <p:origin x="725"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رأس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SA"/>
          </a:p>
        </p:txBody>
      </p:sp>
      <p:sp>
        <p:nvSpPr>
          <p:cNvPr id="3" name="عنصر نائب للتاريخ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3C970E86-F9D7-47AD-BBE3-1DC63A36470C}" type="datetimeFigureOut">
              <a:rPr lang="ar-SA" smtClean="0"/>
              <a:t>03/11/41</a:t>
            </a:fld>
            <a:endParaRPr lang="ar-SA"/>
          </a:p>
        </p:txBody>
      </p:sp>
      <p:sp>
        <p:nvSpPr>
          <p:cNvPr id="4" name="عنصر نائب لصورة الشريحة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1" anchor="ctr"/>
          <a:lstStyle/>
          <a:p>
            <a:endParaRPr lang="ar-SA"/>
          </a:p>
        </p:txBody>
      </p:sp>
      <p:sp>
        <p:nvSpPr>
          <p:cNvPr id="5" name="عنصر نائب للملاحظات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ar-SA"/>
              <a:t>انقر لتحرير أنماط النص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p>
        </p:txBody>
      </p:sp>
      <p:sp>
        <p:nvSpPr>
          <p:cNvPr id="6" name="عنصر نائب للتذييل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SA"/>
          </a:p>
        </p:txBody>
      </p:sp>
      <p:sp>
        <p:nvSpPr>
          <p:cNvPr id="7" name="عنصر نائب لرقم الشريحة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5D6D6418-DBAB-4277-95E2-C39190EC6A5B}" type="slidenum">
              <a:rPr lang="ar-SA" smtClean="0"/>
              <a:t>‹#›</a:t>
            </a:fld>
            <a:endParaRPr lang="ar-SA"/>
          </a:p>
        </p:txBody>
      </p:sp>
    </p:spTree>
    <p:extLst>
      <p:ext uri="{BB962C8B-B14F-4D97-AF65-F5344CB8AC3E}">
        <p14:creationId xmlns:p14="http://schemas.microsoft.com/office/powerpoint/2010/main" val="1997299075"/>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5D6D6418-DBAB-4277-95E2-C39190EC6A5B}" type="slidenum">
              <a:rPr lang="ar-SA" smtClean="0"/>
              <a:t>1</a:t>
            </a:fld>
            <a:endParaRPr lang="ar-SA"/>
          </a:p>
        </p:txBody>
      </p:sp>
    </p:spTree>
    <p:extLst>
      <p:ext uri="{BB962C8B-B14F-4D97-AF65-F5344CB8AC3E}">
        <p14:creationId xmlns:p14="http://schemas.microsoft.com/office/powerpoint/2010/main" val="3705237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5D6D6418-DBAB-4277-95E2-C39190EC6A5B}" type="slidenum">
              <a:rPr lang="ar-SA" smtClean="0">
                <a:solidFill>
                  <a:prstClr val="black"/>
                </a:solidFill>
              </a:rPr>
              <a:pPr/>
              <a:t>2</a:t>
            </a:fld>
            <a:endParaRPr lang="ar-SA">
              <a:solidFill>
                <a:prstClr val="black"/>
              </a:solidFill>
            </a:endParaRPr>
          </a:p>
        </p:txBody>
      </p:sp>
    </p:spTree>
    <p:extLst>
      <p:ext uri="{BB962C8B-B14F-4D97-AF65-F5344CB8AC3E}">
        <p14:creationId xmlns:p14="http://schemas.microsoft.com/office/powerpoint/2010/main" val="370523761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صورة الشريحة 1"/>
          <p:cNvSpPr>
            <a:spLocks noGrp="1" noRot="1" noChangeAspect="1"/>
          </p:cNvSpPr>
          <p:nvPr>
            <p:ph type="sldImg"/>
          </p:nvPr>
        </p:nvSpPr>
        <p:spPr>
          <a:xfrm>
            <a:off x="381000" y="685800"/>
            <a:ext cx="6096000" cy="3429000"/>
          </a:xfrm>
        </p:spPr>
      </p:sp>
      <p:sp>
        <p:nvSpPr>
          <p:cNvPr id="3" name="عنصر نائب للملاحظات 2"/>
          <p:cNvSpPr>
            <a:spLocks noGrp="1"/>
          </p:cNvSpPr>
          <p:nvPr>
            <p:ph type="body" idx="1"/>
          </p:nvPr>
        </p:nvSpPr>
        <p:spPr/>
        <p:txBody>
          <a:bodyPr/>
          <a:lstStyle/>
          <a:p>
            <a:endParaRPr lang="ar-SA" dirty="0"/>
          </a:p>
        </p:txBody>
      </p:sp>
      <p:sp>
        <p:nvSpPr>
          <p:cNvPr id="4" name="عنصر نائب لرقم الشريحة 3"/>
          <p:cNvSpPr>
            <a:spLocks noGrp="1"/>
          </p:cNvSpPr>
          <p:nvPr>
            <p:ph type="sldNum" sz="quarter" idx="10"/>
          </p:nvPr>
        </p:nvSpPr>
        <p:spPr/>
        <p:txBody>
          <a:bodyPr/>
          <a:lstStyle/>
          <a:p>
            <a:fld id="{5D6D6418-DBAB-4277-95E2-C39190EC6A5B}" type="slidenum">
              <a:rPr lang="ar-SA" smtClean="0">
                <a:solidFill>
                  <a:prstClr val="black"/>
                </a:solidFill>
              </a:rPr>
              <a:pPr/>
              <a:t>3</a:t>
            </a:fld>
            <a:endParaRPr lang="ar-SA">
              <a:solidFill>
                <a:prstClr val="black"/>
              </a:solidFill>
            </a:endParaRPr>
          </a:p>
        </p:txBody>
      </p:sp>
    </p:spTree>
    <p:extLst>
      <p:ext uri="{BB962C8B-B14F-4D97-AF65-F5344CB8AC3E}">
        <p14:creationId xmlns:p14="http://schemas.microsoft.com/office/powerpoint/2010/main" val="37052376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CE1C08F-E831-6B4F-AF9E-725815DCF7F5}"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6F265-9070-2142-A3A9-DDA4EECFF111}" type="slidenum">
              <a:rPr lang="en-US" smtClean="0"/>
              <a:t>‹#›</a:t>
            </a:fld>
            <a:endParaRPr lang="en-US"/>
          </a:p>
        </p:txBody>
      </p:sp>
    </p:spTree>
    <p:extLst>
      <p:ext uri="{BB962C8B-B14F-4D97-AF65-F5344CB8AC3E}">
        <p14:creationId xmlns:p14="http://schemas.microsoft.com/office/powerpoint/2010/main" val="9578772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E1C08F-E831-6B4F-AF9E-725815DCF7F5}"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6F265-9070-2142-A3A9-DDA4EECFF111}" type="slidenum">
              <a:rPr lang="en-US" smtClean="0"/>
              <a:t>‹#›</a:t>
            </a:fld>
            <a:endParaRPr lang="en-US"/>
          </a:p>
        </p:txBody>
      </p:sp>
    </p:spTree>
    <p:extLst>
      <p:ext uri="{BB962C8B-B14F-4D97-AF65-F5344CB8AC3E}">
        <p14:creationId xmlns:p14="http://schemas.microsoft.com/office/powerpoint/2010/main" val="15462519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899"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199"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E1C08F-E831-6B4F-AF9E-725815DCF7F5}"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6F265-9070-2142-A3A9-DDA4EECFF111}" type="slidenum">
              <a:rPr lang="en-US" smtClean="0"/>
              <a:t>‹#›</a:t>
            </a:fld>
            <a:endParaRPr lang="en-US"/>
          </a:p>
        </p:txBody>
      </p:sp>
    </p:spTree>
    <p:extLst>
      <p:ext uri="{BB962C8B-B14F-4D97-AF65-F5344CB8AC3E}">
        <p14:creationId xmlns:p14="http://schemas.microsoft.com/office/powerpoint/2010/main" val="1157566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CE1C08F-E831-6B4F-AF9E-725815DCF7F5}"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6F265-9070-2142-A3A9-DDA4EECFF111}" type="slidenum">
              <a:rPr lang="en-US" smtClean="0"/>
              <a:t>‹#›</a:t>
            </a:fld>
            <a:endParaRPr lang="en-US"/>
          </a:p>
        </p:txBody>
      </p:sp>
    </p:spTree>
    <p:extLst>
      <p:ext uri="{BB962C8B-B14F-4D97-AF65-F5344CB8AC3E}">
        <p14:creationId xmlns:p14="http://schemas.microsoft.com/office/powerpoint/2010/main" val="9045221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2"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2" y="4589464"/>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CE1C08F-E831-6B4F-AF9E-725815DCF7F5}" type="datetimeFigureOut">
              <a:rPr lang="en-US" smtClean="0"/>
              <a:t>6/23/2020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C6F265-9070-2142-A3A9-DDA4EECFF111}" type="slidenum">
              <a:rPr lang="en-US" smtClean="0"/>
              <a:t>‹#›</a:t>
            </a:fld>
            <a:endParaRPr lang="en-US"/>
          </a:p>
        </p:txBody>
      </p:sp>
    </p:spTree>
    <p:extLst>
      <p:ext uri="{BB962C8B-B14F-4D97-AF65-F5344CB8AC3E}">
        <p14:creationId xmlns:p14="http://schemas.microsoft.com/office/powerpoint/2010/main" val="14404028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1"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CE1C08F-E831-6B4F-AF9E-725815DCF7F5}" type="datetimeFigureOut">
              <a:rPr lang="en-US" smtClean="0"/>
              <a:t>6/23/2020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C6F265-9070-2142-A3A9-DDA4EECFF111}" type="slidenum">
              <a:rPr lang="en-US" smtClean="0"/>
              <a:t>‹#›</a:t>
            </a:fld>
            <a:endParaRPr lang="en-US"/>
          </a:p>
        </p:txBody>
      </p:sp>
    </p:spTree>
    <p:extLst>
      <p:ext uri="{BB962C8B-B14F-4D97-AF65-F5344CB8AC3E}">
        <p14:creationId xmlns:p14="http://schemas.microsoft.com/office/powerpoint/2010/main" val="2669926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9"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9" y="2505076"/>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2"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2" y="2505076"/>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CE1C08F-E831-6B4F-AF9E-725815DCF7F5}" type="datetimeFigureOut">
              <a:rPr lang="en-US" smtClean="0"/>
              <a:t>6/23/2020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3C6F265-9070-2142-A3A9-DDA4EECFF111}" type="slidenum">
              <a:rPr lang="en-US" smtClean="0"/>
              <a:t>‹#›</a:t>
            </a:fld>
            <a:endParaRPr lang="en-US"/>
          </a:p>
        </p:txBody>
      </p:sp>
    </p:spTree>
    <p:extLst>
      <p:ext uri="{BB962C8B-B14F-4D97-AF65-F5344CB8AC3E}">
        <p14:creationId xmlns:p14="http://schemas.microsoft.com/office/powerpoint/2010/main" val="12527686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CE1C08F-E831-6B4F-AF9E-725815DCF7F5}" type="datetimeFigureOut">
              <a:rPr lang="en-US" smtClean="0"/>
              <a:t>6/23/2020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3C6F265-9070-2142-A3A9-DDA4EECFF111}" type="slidenum">
              <a:rPr lang="en-US" smtClean="0"/>
              <a:t>‹#›</a:t>
            </a:fld>
            <a:endParaRPr lang="en-US"/>
          </a:p>
        </p:txBody>
      </p:sp>
    </p:spTree>
    <p:extLst>
      <p:ext uri="{BB962C8B-B14F-4D97-AF65-F5344CB8AC3E}">
        <p14:creationId xmlns:p14="http://schemas.microsoft.com/office/powerpoint/2010/main" val="13527396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CE1C08F-E831-6B4F-AF9E-725815DCF7F5}" type="datetimeFigureOut">
              <a:rPr lang="en-US" smtClean="0"/>
              <a:t>6/23/2020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3C6F265-9070-2142-A3A9-DDA4EECFF111}" type="slidenum">
              <a:rPr lang="en-US" smtClean="0"/>
              <a:t>‹#›</a:t>
            </a:fld>
            <a:endParaRPr lang="en-US"/>
          </a:p>
        </p:txBody>
      </p:sp>
    </p:spTree>
    <p:extLst>
      <p:ext uri="{BB962C8B-B14F-4D97-AF65-F5344CB8AC3E}">
        <p14:creationId xmlns:p14="http://schemas.microsoft.com/office/powerpoint/2010/main" val="85809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1"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CE1C08F-E831-6B4F-AF9E-725815DCF7F5}" type="datetimeFigureOut">
              <a:rPr lang="en-US" smtClean="0"/>
              <a:t>6/23/2020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C6F265-9070-2142-A3A9-DDA4EECFF111}" type="slidenum">
              <a:rPr lang="en-US" smtClean="0"/>
              <a:t>‹#›</a:t>
            </a:fld>
            <a:endParaRPr lang="en-US"/>
          </a:p>
        </p:txBody>
      </p:sp>
    </p:spTree>
    <p:extLst>
      <p:ext uri="{BB962C8B-B14F-4D97-AF65-F5344CB8AC3E}">
        <p14:creationId xmlns:p14="http://schemas.microsoft.com/office/powerpoint/2010/main" val="12322182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90" y="457200"/>
            <a:ext cx="3932236"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1"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90" y="2057400"/>
            <a:ext cx="3932236"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CE1C08F-E831-6B4F-AF9E-725815DCF7F5}" type="datetimeFigureOut">
              <a:rPr lang="en-US" smtClean="0"/>
              <a:t>6/23/2020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3C6F265-9070-2142-A3A9-DDA4EECFF111}" type="slidenum">
              <a:rPr lang="en-US" smtClean="0"/>
              <a:t>‹#›</a:t>
            </a:fld>
            <a:endParaRPr lang="en-US"/>
          </a:p>
        </p:txBody>
      </p:sp>
    </p:spTree>
    <p:extLst>
      <p:ext uri="{BB962C8B-B14F-4D97-AF65-F5344CB8AC3E}">
        <p14:creationId xmlns:p14="http://schemas.microsoft.com/office/powerpoint/2010/main" val="1707269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2"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2"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1" y="6356351"/>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CE1C08F-E831-6B4F-AF9E-725815DCF7F5}" type="datetimeFigureOut">
              <a:rPr lang="en-US" smtClean="0"/>
              <a:t>6/23/2020</a:t>
            </a:fld>
            <a:endParaRPr lang="en-US"/>
          </a:p>
        </p:txBody>
      </p:sp>
      <p:sp>
        <p:nvSpPr>
          <p:cNvPr id="5" name="Footer Placeholder 4"/>
          <p:cNvSpPr>
            <a:spLocks noGrp="1"/>
          </p:cNvSpPr>
          <p:nvPr>
            <p:ph type="ftr" sz="quarter" idx="3"/>
          </p:nvPr>
        </p:nvSpPr>
        <p:spPr>
          <a:xfrm>
            <a:off x="4038602" y="6356351"/>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1" y="6356351"/>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C6F265-9070-2142-A3A9-DDA4EECFF111}" type="slidenum">
              <a:rPr lang="en-US" smtClean="0"/>
              <a:t>‹#›</a:t>
            </a:fld>
            <a:endParaRPr lang="en-US"/>
          </a:p>
        </p:txBody>
      </p:sp>
    </p:spTree>
    <p:extLst>
      <p:ext uri="{BB962C8B-B14F-4D97-AF65-F5344CB8AC3E}">
        <p14:creationId xmlns:p14="http://schemas.microsoft.com/office/powerpoint/2010/main" val="478460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78597"/>
          <a:stretch/>
        </p:blipFill>
        <p:spPr>
          <a:xfrm>
            <a:off x="-1" y="5400675"/>
            <a:ext cx="12192002" cy="1457326"/>
          </a:xfrm>
          <a:prstGeom prst="rect">
            <a:avLst/>
          </a:prstGeom>
        </p:spPr>
      </p:pic>
      <p:pic>
        <p:nvPicPr>
          <p:cNvPr id="3" name="Picture 2"/>
          <p:cNvPicPr>
            <a:picLocks noChangeAspect="1"/>
          </p:cNvPicPr>
          <p:nvPr/>
        </p:nvPicPr>
        <p:blipFill rotWithShape="1">
          <a:blip r:embed="rId4">
            <a:extLst>
              <a:ext uri="{28A0092B-C50C-407E-A947-70E740481C1C}">
                <a14:useLocalDpi xmlns:a14="http://schemas.microsoft.com/office/drawing/2010/main" val="0"/>
              </a:ext>
            </a:extLst>
          </a:blip>
          <a:srcRect l="78504" b="55236"/>
          <a:stretch/>
        </p:blipFill>
        <p:spPr>
          <a:xfrm>
            <a:off x="9389811" y="-1"/>
            <a:ext cx="2530729" cy="2943225"/>
          </a:xfrm>
          <a:prstGeom prst="rect">
            <a:avLst/>
          </a:prstGeom>
        </p:spPr>
      </p:pic>
      <p:sp>
        <p:nvSpPr>
          <p:cNvPr id="4" name="مستطيل ذو زوايا قطرية مستديرة 3"/>
          <p:cNvSpPr/>
          <p:nvPr/>
        </p:nvSpPr>
        <p:spPr>
          <a:xfrm>
            <a:off x="7860357" y="2207365"/>
            <a:ext cx="2809876" cy="1148315"/>
          </a:xfrm>
          <a:prstGeom prst="round2DiagRect">
            <a:avLst/>
          </a:prstGeom>
          <a:solidFill>
            <a:srgbClr val="10CF9B">
              <a:lumMod val="75000"/>
            </a:srgbClr>
          </a:solidFill>
          <a:ln w="9525" cap="flat" cmpd="sng" algn="ctr">
            <a:solidFill>
              <a:srgbClr val="10CF9B">
                <a:lumMod val="75000"/>
              </a:srgbClr>
            </a:solidFill>
            <a:prstDash val="solid"/>
          </a:ln>
          <a:effectLst>
            <a:outerShdw blurRad="50800" dist="38100" dir="2700000" algn="tl" rotWithShape="0">
              <a:prstClr val="black">
                <a:alpha val="40000"/>
              </a:prst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algn="ctr" defTabSz="914400" rtl="1" eaLnBrk="1" fontAlgn="auto" latinLnBrk="0" hangingPunct="1">
              <a:lnSpc>
                <a:spcPct val="115000"/>
              </a:lnSpc>
              <a:spcBef>
                <a:spcPts val="0"/>
              </a:spcBef>
              <a:spcAft>
                <a:spcPts val="1000"/>
              </a:spcAft>
              <a:buClrTx/>
              <a:buSzTx/>
              <a:buFontTx/>
              <a:buNone/>
              <a:tabLst/>
              <a:defRPr/>
            </a:pPr>
            <a:endParaRPr kumimoji="0" lang="ar-SA" sz="1400" b="1" i="0" u="none" strike="noStrike" kern="0" cap="none" spc="0" normalizeH="0" baseline="0" noProof="0" dirty="0">
              <a:ln>
                <a:noFill/>
              </a:ln>
              <a:solidFill>
                <a:sysClr val="window" lastClr="FFFFFF"/>
              </a:solidFill>
              <a:effectLst/>
              <a:uLnTx/>
              <a:uFillTx/>
              <a:latin typeface="Calibri"/>
              <a:ea typeface="Calibri"/>
              <a:cs typeface="Arial"/>
            </a:endParaRPr>
          </a:p>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SA" sz="1400" b="1" i="0" u="none" strike="noStrike" kern="0" cap="none" spc="0" normalizeH="0" baseline="0" noProof="0" dirty="0">
                <a:ln>
                  <a:noFill/>
                </a:ln>
                <a:solidFill>
                  <a:sysClr val="window" lastClr="FFFFFF"/>
                </a:solidFill>
                <a:effectLst/>
                <a:uLnTx/>
                <a:uFillTx/>
                <a:latin typeface="Calibri"/>
                <a:ea typeface="Calibri"/>
                <a:cs typeface="Arial"/>
              </a:rPr>
              <a:t>الجهة المنظمة للفعالية</a:t>
            </a:r>
            <a:endParaRPr kumimoji="0" lang="en-US" sz="1100" b="0" i="0" u="none" strike="noStrike" kern="0" cap="none" spc="0" normalizeH="0" baseline="0" noProof="0" dirty="0">
              <a:ln>
                <a:noFill/>
              </a:ln>
              <a:solidFill>
                <a:sysClr val="window" lastClr="FFFFFF"/>
              </a:solidFill>
              <a:effectLst/>
              <a:uLnTx/>
              <a:uFillTx/>
              <a:latin typeface="Calibri"/>
              <a:ea typeface="Calibri"/>
              <a:cs typeface="Arial"/>
            </a:endParaRPr>
          </a:p>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SA" sz="1100" b="0" i="0" u="none" strike="noStrike" kern="0" cap="none" spc="0" normalizeH="0" baseline="0" noProof="0" dirty="0">
                <a:ln>
                  <a:noFill/>
                </a:ln>
                <a:solidFill>
                  <a:sysClr val="window" lastClr="FFFFFF"/>
                </a:solidFill>
                <a:effectLst/>
                <a:uLnTx/>
                <a:uFillTx/>
                <a:latin typeface="Calibri"/>
                <a:ea typeface="Calibri"/>
                <a:cs typeface="Arial"/>
              </a:rPr>
              <a:t>تتقدم بالطلب لوكالة الجامعة للدراسات العليا و البحث العلمي و التي تحيله لإدارة المؤتمرات و الندوات</a:t>
            </a:r>
            <a:endParaRPr kumimoji="0" lang="en-US" sz="1100" b="0" i="0" u="none" strike="noStrike" kern="0" cap="none" spc="0" normalizeH="0" baseline="0" noProof="0" dirty="0">
              <a:ln>
                <a:noFill/>
              </a:ln>
              <a:solidFill>
                <a:sysClr val="window" lastClr="FFFFFF"/>
              </a:solidFill>
              <a:effectLst/>
              <a:uLnTx/>
              <a:uFillTx/>
              <a:latin typeface="Calibri"/>
              <a:ea typeface="Calibri"/>
              <a:cs typeface="Arial"/>
            </a:endParaRPr>
          </a:p>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dirty="0">
                <a:ln>
                  <a:noFill/>
                </a:ln>
                <a:solidFill>
                  <a:sysClr val="window" lastClr="FFFFFF"/>
                </a:solidFill>
                <a:effectLst/>
                <a:uLnTx/>
                <a:uFillTx/>
                <a:latin typeface="Calibri"/>
                <a:ea typeface="Calibri"/>
                <a:cs typeface="Arial"/>
              </a:rPr>
              <a:t> </a:t>
            </a:r>
          </a:p>
        </p:txBody>
      </p:sp>
      <p:sp>
        <p:nvSpPr>
          <p:cNvPr id="5" name="مستطيل ذو زوايا قطرية مستديرة 4"/>
          <p:cNvSpPr/>
          <p:nvPr/>
        </p:nvSpPr>
        <p:spPr>
          <a:xfrm>
            <a:off x="4316771" y="2098659"/>
            <a:ext cx="2986089" cy="879617"/>
          </a:xfrm>
          <a:prstGeom prst="round2DiagRect">
            <a:avLst/>
          </a:prstGeom>
          <a:solidFill>
            <a:srgbClr val="10CF9B">
              <a:lumMod val="75000"/>
            </a:srgbClr>
          </a:solidFill>
          <a:ln w="25400" cap="flat" cmpd="sng" algn="ctr">
            <a:solidFill>
              <a:srgbClr val="10CF9B">
                <a:lumMod val="75000"/>
              </a:srgbClr>
            </a:solidFill>
            <a:prstDash val="solid"/>
          </a:ln>
          <a:effectLst>
            <a:outerShdw blurRad="50800" dist="38100" dir="2700000" algn="tl" rotWithShape="0">
              <a:prstClr val="black">
                <a:alpha val="40000"/>
              </a:prst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algn="ctr" rtl="1">
              <a:lnSpc>
                <a:spcPct val="115000"/>
              </a:lnSpc>
              <a:spcBef>
                <a:spcPts val="2400"/>
              </a:spcBef>
              <a:spcAft>
                <a:spcPts val="0"/>
              </a:spcAft>
            </a:pPr>
            <a:endParaRPr lang="ar-SA" sz="1400" b="1" kern="0" noProof="0" dirty="0">
              <a:solidFill>
                <a:srgbClr val="54A738"/>
              </a:solidFill>
              <a:latin typeface="Cambria"/>
              <a:ea typeface="Calibri"/>
              <a:cs typeface="Times New Roman"/>
            </a:endParaRPr>
          </a:p>
          <a:p>
            <a:pPr algn="ctr" rtl="1">
              <a:lnSpc>
                <a:spcPct val="115000"/>
              </a:lnSpc>
              <a:spcBef>
                <a:spcPts val="2400"/>
              </a:spcBef>
              <a:spcAft>
                <a:spcPts val="0"/>
              </a:spcAft>
            </a:pPr>
            <a:r>
              <a:rPr kumimoji="0" lang="ar-SA" sz="1400" b="1" i="0" u="none" strike="noStrike" kern="0" cap="none" spc="0" normalizeH="0" baseline="0" noProof="0" dirty="0">
                <a:ln>
                  <a:noFill/>
                </a:ln>
                <a:solidFill>
                  <a:sysClr val="window" lastClr="FFFFFF"/>
                </a:solidFill>
                <a:effectLst/>
                <a:uLnTx/>
                <a:uFillTx/>
                <a:latin typeface="Calibri"/>
                <a:ea typeface="Calibri"/>
                <a:cs typeface="Arial"/>
              </a:rPr>
              <a:t>إدارة المؤتمرات و الندوات</a:t>
            </a:r>
            <a:endParaRPr kumimoji="0" lang="en-US" sz="1100" b="0" i="0" u="none" strike="noStrike" kern="0" cap="none" spc="0" normalizeH="0" baseline="0" noProof="0" dirty="0">
              <a:ln>
                <a:noFill/>
              </a:ln>
              <a:solidFill>
                <a:sysClr val="window" lastClr="FFFFFF"/>
              </a:solidFill>
              <a:effectLst/>
              <a:uLnTx/>
              <a:uFillTx/>
              <a:latin typeface="Calibri"/>
              <a:ea typeface="Calibri"/>
              <a:cs typeface="Arial"/>
            </a:endParaRPr>
          </a:p>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SA" sz="1100" b="0" i="0" u="none" strike="noStrike" kern="0" cap="none" spc="0" normalizeH="0" baseline="0" noProof="0" dirty="0">
                <a:ln>
                  <a:noFill/>
                </a:ln>
                <a:solidFill>
                  <a:sysClr val="window" lastClr="FFFFFF"/>
                </a:solidFill>
                <a:effectLst/>
                <a:uLnTx/>
                <a:uFillTx/>
                <a:latin typeface="Calibri"/>
                <a:ea typeface="Calibri"/>
                <a:cs typeface="Arial"/>
              </a:rPr>
              <a:t>تتواصل مع الجهة المتقدمة لاستكمال المسوغات النظامية و التأكد من انطباق الضوابط وتعيد الطلب بعد اكتماله للوكالة</a:t>
            </a:r>
            <a:endParaRPr kumimoji="0" lang="en-US" sz="1100" b="0" i="0" u="none" strike="noStrike" kern="0" cap="none" spc="0" normalizeH="0" baseline="0" noProof="0" dirty="0">
              <a:ln>
                <a:noFill/>
              </a:ln>
              <a:solidFill>
                <a:sysClr val="window" lastClr="FFFFFF"/>
              </a:solidFill>
              <a:effectLst/>
              <a:uLnTx/>
              <a:uFillTx/>
              <a:latin typeface="Calibri"/>
              <a:ea typeface="Calibri"/>
              <a:cs typeface="Arial"/>
            </a:endParaRPr>
          </a:p>
          <a:p>
            <a:pPr marL="457200" marR="0" lvl="0" indent="0" algn="r" defTabSz="914400" rtl="1"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dirty="0">
                <a:ln>
                  <a:noFill/>
                </a:ln>
                <a:solidFill>
                  <a:sysClr val="window" lastClr="FFFFFF"/>
                </a:solidFill>
                <a:effectLst/>
                <a:uLnTx/>
                <a:uFillTx/>
                <a:latin typeface="Calibri"/>
                <a:ea typeface="Calibri"/>
                <a:cs typeface="Arial"/>
              </a:rPr>
              <a:t> </a:t>
            </a:r>
          </a:p>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dirty="0">
                <a:ln>
                  <a:noFill/>
                </a:ln>
                <a:solidFill>
                  <a:sysClr val="window" lastClr="FFFFFF"/>
                </a:solidFill>
                <a:effectLst/>
                <a:uLnTx/>
                <a:uFillTx/>
                <a:latin typeface="Calibri"/>
                <a:ea typeface="Calibri"/>
                <a:cs typeface="Arial"/>
              </a:rPr>
              <a:t> </a:t>
            </a:r>
          </a:p>
        </p:txBody>
      </p:sp>
      <p:sp>
        <p:nvSpPr>
          <p:cNvPr id="6" name="مستطيل ذو زوايا قطرية مستديرة 5"/>
          <p:cNvSpPr/>
          <p:nvPr/>
        </p:nvSpPr>
        <p:spPr>
          <a:xfrm>
            <a:off x="321825" y="2207365"/>
            <a:ext cx="2897862" cy="853012"/>
          </a:xfrm>
          <a:prstGeom prst="round2DiagRect">
            <a:avLst/>
          </a:prstGeom>
          <a:solidFill>
            <a:srgbClr val="10CF9B">
              <a:lumMod val="75000"/>
            </a:srgbClr>
          </a:solidFill>
          <a:ln w="25400" cap="flat" cmpd="sng" algn="ctr">
            <a:solidFill>
              <a:srgbClr val="10CF9B">
                <a:lumMod val="75000"/>
              </a:srgbClr>
            </a:solidFill>
            <a:prstDash val="solid"/>
          </a:ln>
          <a:effectLst>
            <a:outerShdw blurRad="50800" dist="38100" dir="2700000" algn="tl" rotWithShape="0">
              <a:prstClr val="black">
                <a:alpha val="40000"/>
              </a:prst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algn="ctr" defTabSz="914400" rtl="1" eaLnBrk="1" fontAlgn="auto" latinLnBrk="0" hangingPunct="1">
              <a:lnSpc>
                <a:spcPct val="115000"/>
              </a:lnSpc>
              <a:spcBef>
                <a:spcPts val="0"/>
              </a:spcBef>
              <a:spcAft>
                <a:spcPts val="1000"/>
              </a:spcAft>
              <a:buClrTx/>
              <a:buSzTx/>
              <a:buFontTx/>
              <a:buNone/>
              <a:tabLst/>
              <a:defRPr/>
            </a:pPr>
            <a:endParaRPr kumimoji="0" lang="ar-SA" sz="1400" b="1" i="0" u="none" strike="noStrike" kern="0" cap="none" spc="0" normalizeH="0" baseline="0" noProof="0" dirty="0">
              <a:ln>
                <a:noFill/>
              </a:ln>
              <a:solidFill>
                <a:sysClr val="window" lastClr="FFFFFF"/>
              </a:solidFill>
              <a:effectLst/>
              <a:uLnTx/>
              <a:uFillTx/>
              <a:latin typeface="Calibri"/>
              <a:ea typeface="Calibri"/>
              <a:cs typeface="Arial"/>
            </a:endParaRPr>
          </a:p>
          <a:p>
            <a:pPr marL="0" marR="0" lvl="0" indent="0" algn="ctr" defTabSz="914400" rtl="1" eaLnBrk="1" fontAlgn="auto" latinLnBrk="0" hangingPunct="1">
              <a:lnSpc>
                <a:spcPct val="115000"/>
              </a:lnSpc>
              <a:spcBef>
                <a:spcPts val="0"/>
              </a:spcBef>
              <a:spcAft>
                <a:spcPts val="1000"/>
              </a:spcAft>
              <a:buClrTx/>
              <a:buSzTx/>
              <a:buFontTx/>
              <a:buNone/>
              <a:tabLst/>
              <a:defRPr/>
            </a:pPr>
            <a:endParaRPr lang="ar-SA" sz="1400" b="1" kern="0" dirty="0">
              <a:solidFill>
                <a:sysClr val="window" lastClr="FFFFFF"/>
              </a:solidFill>
              <a:latin typeface="Calibri"/>
              <a:ea typeface="Calibri"/>
              <a:cs typeface="Arial"/>
            </a:endParaRPr>
          </a:p>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SA" sz="1400" b="1" i="0" u="none" strike="noStrike" kern="0" cap="none" spc="0" normalizeH="0" baseline="0" noProof="0" dirty="0">
                <a:ln>
                  <a:noFill/>
                </a:ln>
                <a:solidFill>
                  <a:sysClr val="window" lastClr="FFFFFF"/>
                </a:solidFill>
                <a:effectLst/>
                <a:uLnTx/>
                <a:uFillTx/>
                <a:latin typeface="Calibri"/>
                <a:ea typeface="Calibri"/>
                <a:cs typeface="Arial"/>
              </a:rPr>
              <a:t>وكالة الجامعة للدراسات العليا و البحث العلمي</a:t>
            </a:r>
            <a:endParaRPr kumimoji="0" lang="en-US" sz="1100" b="0" i="0" u="none" strike="noStrike" kern="0" cap="none" spc="0" normalizeH="0" baseline="0" noProof="0" dirty="0">
              <a:ln>
                <a:noFill/>
              </a:ln>
              <a:solidFill>
                <a:sysClr val="window" lastClr="FFFFFF"/>
              </a:solidFill>
              <a:effectLst/>
              <a:uLnTx/>
              <a:uFillTx/>
              <a:latin typeface="Calibri"/>
              <a:ea typeface="Calibri"/>
              <a:cs typeface="Arial"/>
            </a:endParaRPr>
          </a:p>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SA" sz="1100" b="0" i="0" u="none" strike="noStrike" kern="0" cap="none" spc="0" normalizeH="0" baseline="0" noProof="0" dirty="0">
                <a:ln>
                  <a:noFill/>
                </a:ln>
                <a:solidFill>
                  <a:sysClr val="window" lastClr="FFFFFF"/>
                </a:solidFill>
                <a:effectLst/>
                <a:uLnTx/>
                <a:uFillTx/>
                <a:latin typeface="Calibri"/>
                <a:ea typeface="Calibri"/>
                <a:cs typeface="Arial"/>
              </a:rPr>
              <a:t>ترفع بالطلب كامل المسوغات إلى معالي مديرة الجامعة</a:t>
            </a:r>
            <a:endParaRPr kumimoji="0" lang="en-US" sz="1100" b="0" i="0" u="none" strike="noStrike" kern="0" cap="none" spc="0" normalizeH="0" baseline="0" noProof="0" dirty="0">
              <a:ln>
                <a:noFill/>
              </a:ln>
              <a:solidFill>
                <a:sysClr val="window" lastClr="FFFFFF"/>
              </a:solidFill>
              <a:effectLst/>
              <a:uLnTx/>
              <a:uFillTx/>
              <a:latin typeface="Calibri"/>
              <a:ea typeface="Calibri"/>
              <a:cs typeface="Arial"/>
            </a:endParaRPr>
          </a:p>
          <a:p>
            <a:pPr marL="457200" marR="0" lvl="0" indent="0" algn="r" defTabSz="914400" rtl="1"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dirty="0">
                <a:ln>
                  <a:noFill/>
                </a:ln>
                <a:solidFill>
                  <a:sysClr val="window" lastClr="FFFFFF"/>
                </a:solidFill>
                <a:effectLst/>
                <a:uLnTx/>
                <a:uFillTx/>
                <a:latin typeface="Calibri"/>
                <a:ea typeface="Calibri"/>
                <a:cs typeface="Arial"/>
              </a:rPr>
              <a:t> </a:t>
            </a:r>
          </a:p>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dirty="0">
                <a:ln>
                  <a:noFill/>
                </a:ln>
                <a:solidFill>
                  <a:sysClr val="window" lastClr="FFFFFF"/>
                </a:solidFill>
                <a:effectLst/>
                <a:uLnTx/>
                <a:uFillTx/>
                <a:latin typeface="Calibri"/>
                <a:ea typeface="Calibri"/>
                <a:cs typeface="Arial"/>
              </a:rPr>
              <a:t> </a:t>
            </a:r>
          </a:p>
        </p:txBody>
      </p:sp>
      <p:sp>
        <p:nvSpPr>
          <p:cNvPr id="9" name="مستطيل ذو زوايا قطرية مستديرة 8"/>
          <p:cNvSpPr/>
          <p:nvPr/>
        </p:nvSpPr>
        <p:spPr>
          <a:xfrm>
            <a:off x="321825" y="3672327"/>
            <a:ext cx="2962276" cy="704850"/>
          </a:xfrm>
          <a:prstGeom prst="round2DiagRect">
            <a:avLst/>
          </a:prstGeom>
          <a:solidFill>
            <a:srgbClr val="10CF9B">
              <a:lumMod val="75000"/>
            </a:srgbClr>
          </a:solidFill>
          <a:ln w="25400" cap="flat" cmpd="sng" algn="ctr">
            <a:solidFill>
              <a:srgbClr val="10CF9B">
                <a:lumMod val="75000"/>
              </a:srgbClr>
            </a:solidFill>
            <a:prstDash val="solid"/>
          </a:ln>
          <a:effectLst>
            <a:outerShdw blurRad="50800" dist="38100" dir="2700000" algn="tl" rotWithShape="0">
              <a:prstClr val="black">
                <a:alpha val="40000"/>
              </a:prst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algn="ctr" defTabSz="914400" rtl="1" eaLnBrk="1" fontAlgn="auto" latinLnBrk="0" hangingPunct="1">
              <a:lnSpc>
                <a:spcPct val="115000"/>
              </a:lnSpc>
              <a:spcBef>
                <a:spcPts val="0"/>
              </a:spcBef>
              <a:spcAft>
                <a:spcPts val="1000"/>
              </a:spcAft>
              <a:buClrTx/>
              <a:buSzTx/>
              <a:buFontTx/>
              <a:buNone/>
              <a:tabLst/>
              <a:defRPr/>
            </a:pPr>
            <a:endParaRPr kumimoji="0" lang="ar-SA" sz="1400" b="1" i="0" u="none" strike="noStrike" kern="0" cap="none" spc="0" normalizeH="0" baseline="0" noProof="0" dirty="0">
              <a:ln>
                <a:noFill/>
              </a:ln>
              <a:solidFill>
                <a:sysClr val="window" lastClr="FFFFFF"/>
              </a:solidFill>
              <a:effectLst/>
              <a:uLnTx/>
              <a:uFillTx/>
              <a:latin typeface="Calibri"/>
              <a:ea typeface="Calibri"/>
              <a:cs typeface="Arial"/>
            </a:endParaRPr>
          </a:p>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SA" sz="1400" b="1" i="0" u="none" strike="noStrike" kern="0" cap="none" spc="0" normalizeH="0" baseline="0" noProof="0" dirty="0">
                <a:ln>
                  <a:noFill/>
                </a:ln>
                <a:solidFill>
                  <a:sysClr val="window" lastClr="FFFFFF"/>
                </a:solidFill>
                <a:effectLst/>
                <a:uLnTx/>
                <a:uFillTx/>
                <a:latin typeface="Calibri"/>
                <a:ea typeface="Calibri"/>
                <a:cs typeface="Arial"/>
              </a:rPr>
              <a:t>معالي مديرة الجامعة</a:t>
            </a:r>
            <a:endParaRPr kumimoji="0" lang="en-US" sz="1100" b="0" i="0" u="none" strike="noStrike" kern="0" cap="none" spc="0" normalizeH="0" baseline="0" noProof="0" dirty="0">
              <a:ln>
                <a:noFill/>
              </a:ln>
              <a:solidFill>
                <a:sysClr val="window" lastClr="FFFFFF"/>
              </a:solidFill>
              <a:effectLst/>
              <a:uLnTx/>
              <a:uFillTx/>
              <a:latin typeface="Calibri"/>
              <a:ea typeface="Calibri"/>
              <a:cs typeface="Arial"/>
            </a:endParaRPr>
          </a:p>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SA" sz="1100" b="0" i="0" u="none" strike="noStrike" kern="0" cap="none" spc="0" normalizeH="0" baseline="0" noProof="0" dirty="0">
                <a:ln>
                  <a:noFill/>
                </a:ln>
                <a:solidFill>
                  <a:sysClr val="window" lastClr="FFFFFF"/>
                </a:solidFill>
                <a:effectLst/>
                <a:uLnTx/>
                <a:uFillTx/>
                <a:latin typeface="Calibri"/>
                <a:ea typeface="Calibri"/>
                <a:cs typeface="Arial"/>
              </a:rPr>
              <a:t>تؤشر على الطلب باستكمال الإجراءات النظامية</a:t>
            </a:r>
            <a:endParaRPr kumimoji="0" lang="en-US" sz="1100" b="0" i="0" u="none" strike="noStrike" kern="0" cap="none" spc="0" normalizeH="0" baseline="0" noProof="0" dirty="0">
              <a:ln>
                <a:noFill/>
              </a:ln>
              <a:solidFill>
                <a:sysClr val="window" lastClr="FFFFFF"/>
              </a:solidFill>
              <a:effectLst/>
              <a:uLnTx/>
              <a:uFillTx/>
              <a:latin typeface="Calibri"/>
              <a:ea typeface="Calibri"/>
              <a:cs typeface="Arial"/>
            </a:endParaRPr>
          </a:p>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dirty="0">
                <a:ln>
                  <a:noFill/>
                </a:ln>
                <a:solidFill>
                  <a:sysClr val="window" lastClr="FFFFFF"/>
                </a:solidFill>
                <a:effectLst/>
                <a:uLnTx/>
                <a:uFillTx/>
                <a:latin typeface="Calibri"/>
                <a:ea typeface="Calibri"/>
                <a:cs typeface="Arial"/>
              </a:rPr>
              <a:t> </a:t>
            </a:r>
          </a:p>
        </p:txBody>
      </p:sp>
      <p:sp>
        <p:nvSpPr>
          <p:cNvPr id="11" name="مستطيل ذو زوايا قطرية مستديرة 10"/>
          <p:cNvSpPr/>
          <p:nvPr/>
        </p:nvSpPr>
        <p:spPr>
          <a:xfrm>
            <a:off x="4316771" y="3653277"/>
            <a:ext cx="3009900" cy="742950"/>
          </a:xfrm>
          <a:prstGeom prst="round2DiagRect">
            <a:avLst/>
          </a:prstGeom>
          <a:solidFill>
            <a:srgbClr val="10CF9B">
              <a:lumMod val="75000"/>
            </a:srgbClr>
          </a:solidFill>
          <a:ln w="25400" cap="flat" cmpd="sng" algn="ctr">
            <a:solidFill>
              <a:srgbClr val="10CF9B">
                <a:lumMod val="75000"/>
              </a:srgbClr>
            </a:solidFill>
            <a:prstDash val="solid"/>
          </a:ln>
          <a:effectLst>
            <a:outerShdw blurRad="50800" dist="38100" dir="2700000" algn="tl" rotWithShape="0">
              <a:prstClr val="black">
                <a:alpha val="40000"/>
              </a:prst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algn="ctr" defTabSz="914400" rtl="1" eaLnBrk="1" fontAlgn="auto" latinLnBrk="0" hangingPunct="1">
              <a:lnSpc>
                <a:spcPct val="115000"/>
              </a:lnSpc>
              <a:spcBef>
                <a:spcPts val="0"/>
              </a:spcBef>
              <a:spcAft>
                <a:spcPts val="1000"/>
              </a:spcAft>
              <a:buClrTx/>
              <a:buSzTx/>
              <a:buFontTx/>
              <a:buNone/>
              <a:tabLst/>
              <a:defRPr/>
            </a:pPr>
            <a:endParaRPr kumimoji="0" lang="ar-SA" sz="1400" b="1" i="0" u="none" strike="noStrike" kern="0" cap="none" spc="0" normalizeH="0" baseline="0" noProof="0" dirty="0">
              <a:ln>
                <a:noFill/>
              </a:ln>
              <a:solidFill>
                <a:sysClr val="window" lastClr="FFFFFF"/>
              </a:solidFill>
              <a:effectLst/>
              <a:uLnTx/>
              <a:uFillTx/>
              <a:latin typeface="Calibri"/>
              <a:ea typeface="Calibri"/>
              <a:cs typeface="Arial"/>
            </a:endParaRPr>
          </a:p>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SA" sz="1400" b="1" i="0" u="none" strike="noStrike" kern="0" cap="none" spc="0" normalizeH="0" baseline="0" noProof="0" dirty="0">
                <a:ln>
                  <a:noFill/>
                </a:ln>
                <a:solidFill>
                  <a:sysClr val="window" lastClr="FFFFFF"/>
                </a:solidFill>
                <a:effectLst/>
                <a:uLnTx/>
                <a:uFillTx/>
                <a:latin typeface="Calibri"/>
                <a:ea typeface="Calibri"/>
                <a:cs typeface="Arial"/>
              </a:rPr>
              <a:t>وكالة الجامعة للدراسات العليا و البحث العلمي</a:t>
            </a:r>
            <a:endParaRPr kumimoji="0" lang="en-US" sz="1100" b="0" i="0" u="none" strike="noStrike" kern="0" cap="none" spc="0" normalizeH="0" baseline="0" noProof="0" dirty="0">
              <a:ln>
                <a:noFill/>
              </a:ln>
              <a:solidFill>
                <a:sysClr val="window" lastClr="FFFFFF"/>
              </a:solidFill>
              <a:effectLst/>
              <a:uLnTx/>
              <a:uFillTx/>
              <a:latin typeface="Calibri"/>
              <a:ea typeface="Calibri"/>
              <a:cs typeface="Arial"/>
            </a:endParaRPr>
          </a:p>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SA" sz="1100" b="0" i="0" u="none" strike="noStrike" kern="0" cap="none" spc="0" normalizeH="0" baseline="0" noProof="0" dirty="0">
                <a:ln>
                  <a:noFill/>
                </a:ln>
                <a:solidFill>
                  <a:sysClr val="window" lastClr="FFFFFF"/>
                </a:solidFill>
                <a:effectLst/>
                <a:uLnTx/>
                <a:uFillTx/>
                <a:latin typeface="Calibri"/>
                <a:ea typeface="Calibri"/>
                <a:cs typeface="Arial"/>
              </a:rPr>
              <a:t>ترفع الطلب لوزارة التعليم لطلب الموافقة</a:t>
            </a:r>
            <a:endParaRPr kumimoji="0" lang="en-US" sz="1100" b="0" i="0" u="none" strike="noStrike" kern="0" cap="none" spc="0" normalizeH="0" baseline="0" noProof="0" dirty="0">
              <a:ln>
                <a:noFill/>
              </a:ln>
              <a:solidFill>
                <a:sysClr val="window" lastClr="FFFFFF"/>
              </a:solidFill>
              <a:effectLst/>
              <a:uLnTx/>
              <a:uFillTx/>
              <a:latin typeface="Calibri"/>
              <a:ea typeface="Calibri"/>
              <a:cs typeface="Arial"/>
            </a:endParaRPr>
          </a:p>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dirty="0">
                <a:ln>
                  <a:noFill/>
                </a:ln>
                <a:solidFill>
                  <a:sysClr val="window" lastClr="FFFFFF"/>
                </a:solidFill>
                <a:effectLst/>
                <a:uLnTx/>
                <a:uFillTx/>
                <a:latin typeface="Calibri"/>
                <a:ea typeface="Calibri"/>
                <a:cs typeface="Arial"/>
              </a:rPr>
              <a:t> </a:t>
            </a:r>
          </a:p>
        </p:txBody>
      </p:sp>
      <p:sp>
        <p:nvSpPr>
          <p:cNvPr id="13" name="مستطيل ذو زوايا قطرية مستديرة 12"/>
          <p:cNvSpPr/>
          <p:nvPr/>
        </p:nvSpPr>
        <p:spPr>
          <a:xfrm>
            <a:off x="8330890" y="3672327"/>
            <a:ext cx="3119249" cy="815127"/>
          </a:xfrm>
          <a:prstGeom prst="round2DiagRect">
            <a:avLst/>
          </a:prstGeom>
          <a:solidFill>
            <a:srgbClr val="10CF9B">
              <a:lumMod val="75000"/>
            </a:srgbClr>
          </a:solidFill>
          <a:ln w="25400" cap="flat" cmpd="sng" algn="ctr">
            <a:solidFill>
              <a:srgbClr val="10CF9B">
                <a:lumMod val="75000"/>
              </a:srgbClr>
            </a:solidFill>
            <a:prstDash val="solid"/>
          </a:ln>
          <a:effectLst>
            <a:outerShdw blurRad="50800" dist="38100" dir="2700000" algn="tl" rotWithShape="0">
              <a:prstClr val="black">
                <a:alpha val="40000"/>
              </a:prst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algn="ctr" defTabSz="914400" rtl="1" eaLnBrk="1" fontAlgn="auto" latinLnBrk="0" hangingPunct="1">
              <a:lnSpc>
                <a:spcPct val="115000"/>
              </a:lnSpc>
              <a:spcBef>
                <a:spcPts val="0"/>
              </a:spcBef>
              <a:spcAft>
                <a:spcPts val="1000"/>
              </a:spcAft>
              <a:buClrTx/>
              <a:buSzTx/>
              <a:buFontTx/>
              <a:buNone/>
              <a:tabLst/>
              <a:defRPr/>
            </a:pPr>
            <a:endParaRPr kumimoji="0" lang="ar-SA" sz="1400" b="1" i="0" u="none" strike="noStrike" kern="0" cap="none" spc="0" normalizeH="0" baseline="0" noProof="0" dirty="0">
              <a:ln>
                <a:noFill/>
              </a:ln>
              <a:solidFill>
                <a:sysClr val="window" lastClr="FFFFFF"/>
              </a:solidFill>
              <a:effectLst/>
              <a:uLnTx/>
              <a:uFillTx/>
              <a:latin typeface="Calibri"/>
              <a:ea typeface="Calibri"/>
              <a:cs typeface="Arial"/>
            </a:endParaRPr>
          </a:p>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SA" sz="1400" b="1" i="0" u="none" strike="noStrike" kern="0" cap="none" spc="0" normalizeH="0" baseline="0" noProof="0" dirty="0">
                <a:ln>
                  <a:noFill/>
                </a:ln>
                <a:solidFill>
                  <a:sysClr val="window" lastClr="FFFFFF"/>
                </a:solidFill>
                <a:effectLst/>
                <a:uLnTx/>
                <a:uFillTx/>
                <a:latin typeface="Calibri"/>
                <a:ea typeface="Calibri"/>
                <a:cs typeface="Arial"/>
              </a:rPr>
              <a:t>وزارة التعليم</a:t>
            </a:r>
            <a:endParaRPr kumimoji="0" lang="en-US" sz="1100" b="0" i="0" u="none" strike="noStrike" kern="0" cap="none" spc="0" normalizeH="0" baseline="0" noProof="0" dirty="0">
              <a:ln>
                <a:noFill/>
              </a:ln>
              <a:solidFill>
                <a:sysClr val="window" lastClr="FFFFFF"/>
              </a:solidFill>
              <a:effectLst/>
              <a:uLnTx/>
              <a:uFillTx/>
              <a:latin typeface="Calibri"/>
              <a:ea typeface="Calibri"/>
              <a:cs typeface="Arial"/>
            </a:endParaRPr>
          </a:p>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SA" sz="1100" b="0" i="0" u="none" strike="noStrike" kern="0" cap="none" spc="0" normalizeH="0" baseline="0" noProof="0" dirty="0">
                <a:ln>
                  <a:noFill/>
                </a:ln>
                <a:solidFill>
                  <a:sysClr val="window" lastClr="FFFFFF"/>
                </a:solidFill>
                <a:effectLst/>
                <a:uLnTx/>
                <a:uFillTx/>
                <a:latin typeface="Calibri"/>
                <a:ea typeface="Calibri"/>
                <a:cs typeface="Arial"/>
              </a:rPr>
              <a:t>ترسل للجامعة موافقة مبدئية على موضوع الفعالية العلمية والميزانية تليها موافقة نهائية على المتحدثين</a:t>
            </a:r>
            <a:endParaRPr kumimoji="0" lang="en-US" sz="1100" b="0" i="0" u="none" strike="noStrike" kern="0" cap="none" spc="0" normalizeH="0" baseline="0" noProof="0" dirty="0">
              <a:ln>
                <a:noFill/>
              </a:ln>
              <a:solidFill>
                <a:sysClr val="window" lastClr="FFFFFF"/>
              </a:solidFill>
              <a:effectLst/>
              <a:uLnTx/>
              <a:uFillTx/>
              <a:latin typeface="Calibri"/>
              <a:ea typeface="Calibri"/>
              <a:cs typeface="Arial"/>
            </a:endParaRPr>
          </a:p>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dirty="0">
                <a:ln>
                  <a:noFill/>
                </a:ln>
                <a:solidFill>
                  <a:sysClr val="window" lastClr="FFFFFF"/>
                </a:solidFill>
                <a:effectLst/>
                <a:uLnTx/>
                <a:uFillTx/>
                <a:latin typeface="Calibri"/>
                <a:ea typeface="Calibri"/>
                <a:cs typeface="Arial"/>
              </a:rPr>
              <a:t> </a:t>
            </a:r>
          </a:p>
        </p:txBody>
      </p:sp>
      <p:sp>
        <p:nvSpPr>
          <p:cNvPr id="15" name="مستطيل ذو زوايا قطرية مستديرة 14"/>
          <p:cNvSpPr/>
          <p:nvPr/>
        </p:nvSpPr>
        <p:spPr>
          <a:xfrm>
            <a:off x="7205478" y="5181054"/>
            <a:ext cx="2908300" cy="942975"/>
          </a:xfrm>
          <a:prstGeom prst="round2DiagRect">
            <a:avLst/>
          </a:prstGeom>
          <a:solidFill>
            <a:srgbClr val="10CF9B">
              <a:lumMod val="75000"/>
            </a:srgbClr>
          </a:solidFill>
          <a:ln w="25400" cap="flat" cmpd="sng" algn="ctr">
            <a:solidFill>
              <a:srgbClr val="10CF9B">
                <a:lumMod val="75000"/>
              </a:srgbClr>
            </a:solidFill>
            <a:prstDash val="solid"/>
          </a:ln>
          <a:effectLst>
            <a:outerShdw blurRad="50800" dist="38100" dir="2700000" algn="tl" rotWithShape="0">
              <a:prstClr val="black">
                <a:alpha val="40000"/>
              </a:prst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algn="ctr" defTabSz="914400" rtl="1" eaLnBrk="1" fontAlgn="auto" latinLnBrk="0" hangingPunct="1">
              <a:lnSpc>
                <a:spcPct val="115000"/>
              </a:lnSpc>
              <a:spcBef>
                <a:spcPts val="0"/>
              </a:spcBef>
              <a:spcAft>
                <a:spcPts val="1000"/>
              </a:spcAft>
              <a:buClrTx/>
              <a:buSzTx/>
              <a:buFontTx/>
              <a:buNone/>
              <a:tabLst/>
              <a:defRPr/>
            </a:pPr>
            <a:endParaRPr kumimoji="0" lang="ar-SA" sz="1400" b="1" i="0" u="none" strike="noStrike" kern="0" cap="none" spc="0" normalizeH="0" baseline="0" noProof="0" dirty="0">
              <a:ln>
                <a:noFill/>
              </a:ln>
              <a:solidFill>
                <a:sysClr val="window" lastClr="FFFFFF"/>
              </a:solidFill>
              <a:effectLst/>
              <a:uLnTx/>
              <a:uFillTx/>
              <a:latin typeface="Calibri"/>
              <a:ea typeface="Calibri"/>
              <a:cs typeface="Arial"/>
            </a:endParaRPr>
          </a:p>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SA" sz="1400" b="1" i="0" u="none" strike="noStrike" kern="0" cap="none" spc="0" normalizeH="0" baseline="0" noProof="0" dirty="0">
                <a:ln>
                  <a:noFill/>
                </a:ln>
                <a:solidFill>
                  <a:sysClr val="window" lastClr="FFFFFF"/>
                </a:solidFill>
                <a:effectLst/>
                <a:uLnTx/>
                <a:uFillTx/>
                <a:latin typeface="Calibri"/>
                <a:ea typeface="Calibri"/>
                <a:cs typeface="Arial"/>
              </a:rPr>
              <a:t>إدارة المؤتمرات و الندوات</a:t>
            </a:r>
            <a:endParaRPr kumimoji="0" lang="en-US" sz="1100" b="0" i="0" u="none" strike="noStrike" kern="0" cap="none" spc="0" normalizeH="0" baseline="0" noProof="0" dirty="0">
              <a:ln>
                <a:noFill/>
              </a:ln>
              <a:solidFill>
                <a:sysClr val="window" lastClr="FFFFFF"/>
              </a:solidFill>
              <a:effectLst/>
              <a:uLnTx/>
              <a:uFillTx/>
              <a:latin typeface="Calibri"/>
              <a:ea typeface="Calibri"/>
              <a:cs typeface="Arial"/>
            </a:endParaRPr>
          </a:p>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SA" sz="1100" b="0" i="0" u="none" strike="noStrike" kern="0" cap="none" spc="0" normalizeH="0" baseline="0" noProof="0" dirty="0">
                <a:ln>
                  <a:noFill/>
                </a:ln>
                <a:solidFill>
                  <a:sysClr val="window" lastClr="FFFFFF"/>
                </a:solidFill>
                <a:effectLst/>
                <a:uLnTx/>
                <a:uFillTx/>
                <a:latin typeface="Calibri"/>
                <a:ea typeface="Calibri"/>
                <a:cs typeface="Arial"/>
              </a:rPr>
              <a:t>ترسل صورة من الموافقة المبدئية و النهائية للجهة المنظمة تباعًا</a:t>
            </a:r>
            <a:endParaRPr kumimoji="0" lang="en-US" sz="1100" b="0" i="0" u="none" strike="noStrike" kern="0" cap="none" spc="0" normalizeH="0" baseline="0" noProof="0" dirty="0">
              <a:ln>
                <a:noFill/>
              </a:ln>
              <a:solidFill>
                <a:sysClr val="window" lastClr="FFFFFF"/>
              </a:solidFill>
              <a:effectLst/>
              <a:uLnTx/>
              <a:uFillTx/>
              <a:latin typeface="Calibri"/>
              <a:ea typeface="Calibri"/>
              <a:cs typeface="Arial"/>
            </a:endParaRPr>
          </a:p>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en-US" sz="1100" b="0" i="0" u="none" strike="noStrike" kern="0" cap="none" spc="0" normalizeH="0" baseline="0" noProof="0" dirty="0">
                <a:ln>
                  <a:noFill/>
                </a:ln>
                <a:solidFill>
                  <a:sysClr val="window" lastClr="FFFFFF"/>
                </a:solidFill>
                <a:effectLst/>
                <a:uLnTx/>
                <a:uFillTx/>
                <a:latin typeface="Calibri"/>
                <a:ea typeface="Calibri"/>
                <a:cs typeface="Arial"/>
              </a:rPr>
              <a:t> </a:t>
            </a:r>
          </a:p>
        </p:txBody>
      </p:sp>
      <p:sp>
        <p:nvSpPr>
          <p:cNvPr id="18" name="مستطيل ذو زوايا قطرية مستديرة 17"/>
          <p:cNvSpPr/>
          <p:nvPr/>
        </p:nvSpPr>
        <p:spPr>
          <a:xfrm>
            <a:off x="1549320" y="4937434"/>
            <a:ext cx="3340734" cy="1219200"/>
          </a:xfrm>
          <a:prstGeom prst="round2DiagRect">
            <a:avLst>
              <a:gd name="adj1" fmla="val 16667"/>
              <a:gd name="adj2" fmla="val 974"/>
            </a:avLst>
          </a:prstGeom>
          <a:solidFill>
            <a:srgbClr val="10CF9B">
              <a:lumMod val="75000"/>
            </a:srgbClr>
          </a:solidFill>
          <a:ln w="25400" cap="flat" cmpd="sng" algn="ctr">
            <a:solidFill>
              <a:srgbClr val="10CF9B">
                <a:lumMod val="75000"/>
              </a:srgbClr>
            </a:solidFill>
            <a:prstDash val="solid"/>
          </a:ln>
          <a:effectLst>
            <a:outerShdw blurRad="50800" dist="38100" dir="2700000" algn="tl" rotWithShape="0">
              <a:prstClr val="black">
                <a:alpha val="40000"/>
              </a:prstClr>
            </a:outerShdw>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SA" sz="1400" b="1" i="0" u="none" strike="noStrike" kern="0" cap="none" spc="0" normalizeH="0" baseline="0" noProof="0" dirty="0">
                <a:ln>
                  <a:noFill/>
                </a:ln>
                <a:solidFill>
                  <a:sysClr val="window" lastClr="FFFFFF"/>
                </a:solidFill>
                <a:effectLst/>
                <a:uLnTx/>
                <a:uFillTx/>
                <a:latin typeface="Calibri"/>
                <a:ea typeface="Calibri"/>
                <a:cs typeface="Arial"/>
              </a:rPr>
              <a:t>الجهة المنظمة للفعالية</a:t>
            </a:r>
            <a:endParaRPr kumimoji="0" lang="en-US" sz="1100" b="0" i="0" u="none" strike="noStrike" kern="0" cap="none" spc="0" normalizeH="0" baseline="0" noProof="0" dirty="0">
              <a:ln>
                <a:noFill/>
              </a:ln>
              <a:solidFill>
                <a:sysClr val="window" lastClr="FFFFFF"/>
              </a:solidFill>
              <a:effectLst/>
              <a:uLnTx/>
              <a:uFillTx/>
              <a:latin typeface="Calibri"/>
              <a:ea typeface="Calibri"/>
              <a:cs typeface="Arial"/>
            </a:endParaRPr>
          </a:p>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SA" sz="1400" b="1" i="0" u="none" strike="noStrike" kern="0" cap="none" spc="0" normalizeH="0" baseline="0" noProof="0" dirty="0">
                <a:ln>
                  <a:noFill/>
                </a:ln>
                <a:solidFill>
                  <a:sysClr val="window" lastClr="FFFFFF"/>
                </a:solidFill>
                <a:effectLst/>
                <a:uLnTx/>
                <a:uFillTx/>
                <a:latin typeface="Calibri"/>
                <a:ea typeface="Calibri"/>
                <a:cs typeface="Arial"/>
              </a:rPr>
              <a:t>*</a:t>
            </a:r>
            <a:r>
              <a:rPr kumimoji="0" lang="ar-SA" sz="1100" b="0" i="0" u="none" strike="noStrike" kern="0" cap="none" spc="0" normalizeH="0" baseline="0" noProof="0" dirty="0">
                <a:ln>
                  <a:noFill/>
                </a:ln>
                <a:solidFill>
                  <a:sysClr val="window" lastClr="FFFFFF"/>
                </a:solidFill>
                <a:effectLst/>
                <a:uLnTx/>
                <a:uFillTx/>
                <a:latin typeface="Calibri"/>
                <a:ea typeface="Calibri"/>
                <a:cs typeface="Arial"/>
              </a:rPr>
              <a:t>تشرع في الإجراءات التنظيمية  للفعالية بعد الحصول على الموافقة المبدئية من وزارة التعليم</a:t>
            </a:r>
            <a:endParaRPr kumimoji="0" lang="en-US" sz="1100" b="0" i="0" u="none" strike="noStrike" kern="0" cap="none" spc="0" normalizeH="0" baseline="0" noProof="0" dirty="0">
              <a:ln>
                <a:noFill/>
              </a:ln>
              <a:solidFill>
                <a:sysClr val="window" lastClr="FFFFFF"/>
              </a:solidFill>
              <a:effectLst/>
              <a:uLnTx/>
              <a:uFillTx/>
              <a:latin typeface="Calibri"/>
              <a:ea typeface="Calibri"/>
              <a:cs typeface="Arial"/>
            </a:endParaRPr>
          </a:p>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SA" sz="1100" b="0" i="0" u="none" strike="noStrike" kern="0" cap="none" spc="0" normalizeH="0" baseline="0" noProof="0" dirty="0">
                <a:ln>
                  <a:noFill/>
                </a:ln>
                <a:solidFill>
                  <a:sysClr val="window" lastClr="FFFFFF"/>
                </a:solidFill>
                <a:effectLst/>
                <a:uLnTx/>
                <a:uFillTx/>
                <a:latin typeface="Calibri"/>
                <a:ea typeface="Calibri"/>
                <a:cs typeface="Arial"/>
              </a:rPr>
              <a:t>*تعقد الفعالية بعد الحصول على الموافقة النهائية من وزارة التعليم</a:t>
            </a:r>
            <a:endParaRPr kumimoji="0" lang="en-US" sz="1100" b="0" i="0" u="none" strike="noStrike" kern="0" cap="none" spc="0" normalizeH="0" baseline="0" noProof="0" dirty="0">
              <a:ln>
                <a:noFill/>
              </a:ln>
              <a:solidFill>
                <a:sysClr val="window" lastClr="FFFFFF"/>
              </a:solidFill>
              <a:effectLst/>
              <a:uLnTx/>
              <a:uFillTx/>
              <a:latin typeface="Calibri"/>
              <a:ea typeface="Calibri"/>
              <a:cs typeface="Arial"/>
            </a:endParaRPr>
          </a:p>
        </p:txBody>
      </p:sp>
      <p:sp>
        <p:nvSpPr>
          <p:cNvPr id="19" name="سهم إلى اليمين 18"/>
          <p:cNvSpPr/>
          <p:nvPr/>
        </p:nvSpPr>
        <p:spPr>
          <a:xfrm>
            <a:off x="3621462" y="3818286"/>
            <a:ext cx="337298" cy="37249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0" name="سهم إلى اليمين 19"/>
          <p:cNvSpPr/>
          <p:nvPr/>
        </p:nvSpPr>
        <p:spPr>
          <a:xfrm>
            <a:off x="7623415" y="3858057"/>
            <a:ext cx="337298" cy="33339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1" name="سهم للأسفل 20"/>
          <p:cNvSpPr/>
          <p:nvPr/>
        </p:nvSpPr>
        <p:spPr>
          <a:xfrm>
            <a:off x="1750907" y="3139081"/>
            <a:ext cx="446529" cy="3307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2" name="سهم إلى اليسار 21"/>
          <p:cNvSpPr/>
          <p:nvPr/>
        </p:nvSpPr>
        <p:spPr>
          <a:xfrm>
            <a:off x="7302860" y="2580737"/>
            <a:ext cx="489204" cy="33186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3" name="سهم إلى اليسار 22"/>
          <p:cNvSpPr/>
          <p:nvPr/>
        </p:nvSpPr>
        <p:spPr>
          <a:xfrm>
            <a:off x="3569712" y="2461576"/>
            <a:ext cx="489204" cy="423569"/>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4" name="سهم للأسفل 23"/>
          <p:cNvSpPr/>
          <p:nvPr/>
        </p:nvSpPr>
        <p:spPr>
          <a:xfrm>
            <a:off x="9340678" y="4696984"/>
            <a:ext cx="446529" cy="33073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26" name="مخطط انسيابي: رابط 25"/>
          <p:cNvSpPr/>
          <p:nvPr/>
        </p:nvSpPr>
        <p:spPr>
          <a:xfrm>
            <a:off x="9795782" y="2051905"/>
            <a:ext cx="874670" cy="389694"/>
          </a:xfrm>
          <a:prstGeom prst="flowChartConnector">
            <a:avLst/>
          </a:prstGeom>
          <a:solidFill>
            <a:srgbClr val="B12997"/>
          </a:solidFill>
          <a:ln w="25400" cap="flat" cmpd="sng" algn="ctr">
            <a:solidFill>
              <a:srgbClr val="B12997"/>
            </a:solidFill>
            <a:prstDash val="solid"/>
          </a:ln>
          <a:effectLst>
            <a:outerShdw blurRad="50800" dist="38100" dir="18900000" algn="bl" rotWithShape="0">
              <a:prstClr val="black">
                <a:alpha val="40000"/>
              </a:prstClr>
            </a:outerShdw>
            <a:softEdge rad="12700"/>
          </a:effectLst>
          <a:scene3d>
            <a:camera prst="orthographicFront"/>
            <a:lightRig rig="threePt" dir="t"/>
          </a:scene3d>
          <a:sp3d/>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SA" sz="1600" b="0" i="0" u="none" strike="noStrike" kern="0" cap="none" spc="0" normalizeH="0" baseline="0" noProof="0" dirty="0">
                <a:ln w="9208" cap="flat" cmpd="sng" algn="ctr">
                  <a:solidFill>
                    <a:srgbClr val="FFFFFF"/>
                  </a:solidFill>
                  <a:prstDash val="solid"/>
                  <a:round/>
                </a:ln>
                <a:solidFill>
                  <a:srgbClr val="FFFFFF"/>
                </a:solidFill>
                <a:uLnTx/>
                <a:uFillTx/>
                <a:latin typeface="Calibri"/>
                <a:ea typeface="Calibri"/>
                <a:cs typeface="Arial"/>
              </a:rPr>
              <a:t>البداية</a:t>
            </a:r>
            <a:endParaRPr kumimoji="0" lang="en-US" sz="1600" b="0" i="0" u="none" strike="noStrike" kern="0" cap="none" spc="0" normalizeH="0" baseline="0" noProof="0" dirty="0">
              <a:ln>
                <a:noFill/>
              </a:ln>
              <a:solidFill>
                <a:sysClr val="windowText" lastClr="000000"/>
              </a:solidFill>
              <a:uLnTx/>
              <a:uFillTx/>
              <a:latin typeface="Calibri"/>
              <a:ea typeface="Calibri"/>
              <a:cs typeface="Arial"/>
            </a:endParaRPr>
          </a:p>
        </p:txBody>
      </p:sp>
      <p:sp>
        <p:nvSpPr>
          <p:cNvPr id="27" name="شكل بيضاوي 26"/>
          <p:cNvSpPr/>
          <p:nvPr/>
        </p:nvSpPr>
        <p:spPr>
          <a:xfrm>
            <a:off x="1090107" y="4770910"/>
            <a:ext cx="918426" cy="455103"/>
          </a:xfrm>
          <a:prstGeom prst="ellipse">
            <a:avLst/>
          </a:prstGeom>
          <a:solidFill>
            <a:srgbClr val="B12997"/>
          </a:solidFill>
          <a:ln w="25400" cap="flat" cmpd="sng" algn="ctr">
            <a:solidFill>
              <a:srgbClr val="B12997"/>
            </a:solidFill>
            <a:prstDash val="solid"/>
          </a:ln>
          <a:effectLst/>
        </p:spPr>
        <p:txBody>
          <a:bodyPr rot="0" spcFirstLastPara="0" vert="horz" wrap="square" lIns="91440" tIns="45720" rIns="91440" bIns="45720" numCol="1" spcCol="0" rtlCol="1" fromWordArt="0" anchor="ctr" anchorCtr="0" forceAA="0" compatLnSpc="1">
            <a:prstTxWarp prst="textNoShape">
              <a:avLst/>
            </a:prstTxWarp>
            <a:noAutofit/>
          </a:bodyPr>
          <a:lstStyle/>
          <a:p>
            <a:pPr marL="0" marR="0" lvl="0" indent="0" algn="ctr" defTabSz="914400" rtl="1" eaLnBrk="1" fontAlgn="auto" latinLnBrk="0" hangingPunct="1">
              <a:lnSpc>
                <a:spcPct val="115000"/>
              </a:lnSpc>
              <a:spcBef>
                <a:spcPts val="0"/>
              </a:spcBef>
              <a:spcAft>
                <a:spcPts val="1000"/>
              </a:spcAft>
              <a:buClrTx/>
              <a:buSzTx/>
              <a:buFontTx/>
              <a:buNone/>
              <a:tabLst/>
              <a:defRPr/>
            </a:pPr>
            <a:r>
              <a:rPr kumimoji="0" lang="ar-SA" sz="1600" b="1" i="0" u="none" strike="noStrike" kern="0" cap="none" spc="0" normalizeH="0" baseline="0" noProof="0" dirty="0">
                <a:ln>
                  <a:noFill/>
                </a:ln>
                <a:solidFill>
                  <a:sysClr val="window" lastClr="FFFFFF"/>
                </a:solidFill>
                <a:effectLst/>
                <a:uLnTx/>
                <a:uFillTx/>
                <a:latin typeface="Calibri"/>
                <a:ea typeface="Calibri"/>
                <a:cs typeface="Arial"/>
              </a:rPr>
              <a:t>النهاية</a:t>
            </a:r>
            <a:endParaRPr kumimoji="0" lang="en-US" sz="1600" b="1" i="0" u="none" strike="noStrike" kern="0" cap="none" spc="0" normalizeH="0" baseline="0" noProof="0" dirty="0">
              <a:ln>
                <a:noFill/>
              </a:ln>
              <a:solidFill>
                <a:sysClr val="window" lastClr="FFFFFF"/>
              </a:solidFill>
              <a:effectLst/>
              <a:uLnTx/>
              <a:uFillTx/>
              <a:latin typeface="Calibri"/>
              <a:ea typeface="Calibri"/>
              <a:cs typeface="Arial"/>
            </a:endParaRPr>
          </a:p>
        </p:txBody>
      </p:sp>
      <p:sp>
        <p:nvSpPr>
          <p:cNvPr id="28" name="سهم إلى اليسار 27"/>
          <p:cNvSpPr/>
          <p:nvPr/>
        </p:nvSpPr>
        <p:spPr>
          <a:xfrm>
            <a:off x="5407109" y="5060645"/>
            <a:ext cx="978408" cy="48463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ar-SA"/>
          </a:p>
        </p:txBody>
      </p:sp>
      <p:sp>
        <p:nvSpPr>
          <p:cNvPr id="31" name="مستطيل 30"/>
          <p:cNvSpPr/>
          <p:nvPr/>
        </p:nvSpPr>
        <p:spPr>
          <a:xfrm>
            <a:off x="1090107" y="534390"/>
            <a:ext cx="8697099" cy="937222"/>
          </a:xfrm>
          <a:prstGeom prst="rect">
            <a:avLst/>
          </a:prstGeom>
          <a:solidFill>
            <a:schemeClr val="accent6">
              <a:lumMod val="60000"/>
              <a:lumOff val="40000"/>
            </a:schemeClr>
          </a:solidFill>
          <a:ln>
            <a:solidFill>
              <a:schemeClr val="accent6">
                <a:lumMod val="60000"/>
                <a:lumOff val="40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b="1" dirty="0"/>
              <a:t>إجراءات طلب إقامة فعالية علمية ( مؤتمر – ندوة – ملتقى علمي – و ما في حكمه) </a:t>
            </a:r>
          </a:p>
          <a:p>
            <a:pPr algn="ctr" rtl="1"/>
            <a:r>
              <a:rPr lang="ar-SA" b="1" dirty="0"/>
              <a:t>وكالة الجامعة للدراسات العليا و البحث العلمي</a:t>
            </a:r>
            <a:endParaRPr lang="en-US" b="1" dirty="0"/>
          </a:p>
        </p:txBody>
      </p:sp>
    </p:spTree>
    <p:extLst>
      <p:ext uri="{BB962C8B-B14F-4D97-AF65-F5344CB8AC3E}">
        <p14:creationId xmlns:p14="http://schemas.microsoft.com/office/powerpoint/2010/main" val="9479482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78597"/>
          <a:stretch/>
        </p:blipFill>
        <p:spPr>
          <a:xfrm>
            <a:off x="-1" y="5400675"/>
            <a:ext cx="12192002" cy="1457326"/>
          </a:xfrm>
          <a:prstGeom prst="rect">
            <a:avLst/>
          </a:prstGeom>
        </p:spPr>
      </p:pic>
      <p:pic>
        <p:nvPicPr>
          <p:cNvPr id="3" name="Picture 2"/>
          <p:cNvPicPr>
            <a:picLocks noChangeAspect="1"/>
          </p:cNvPicPr>
          <p:nvPr/>
        </p:nvPicPr>
        <p:blipFill rotWithShape="1">
          <a:blip r:embed="rId4">
            <a:extLst>
              <a:ext uri="{28A0092B-C50C-407E-A947-70E740481C1C}">
                <a14:useLocalDpi xmlns:a14="http://schemas.microsoft.com/office/drawing/2010/main" val="0"/>
              </a:ext>
            </a:extLst>
          </a:blip>
          <a:srcRect l="78504" b="55236"/>
          <a:stretch/>
        </p:blipFill>
        <p:spPr>
          <a:xfrm>
            <a:off x="9389811" y="-1"/>
            <a:ext cx="2530729" cy="2943225"/>
          </a:xfrm>
          <a:prstGeom prst="rect">
            <a:avLst/>
          </a:prstGeom>
        </p:spPr>
      </p:pic>
      <p:sp>
        <p:nvSpPr>
          <p:cNvPr id="31" name="مستطيل 30"/>
          <p:cNvSpPr/>
          <p:nvPr/>
        </p:nvSpPr>
        <p:spPr>
          <a:xfrm>
            <a:off x="1090107" y="534390"/>
            <a:ext cx="8697099" cy="937222"/>
          </a:xfrm>
          <a:prstGeom prst="rect">
            <a:avLst/>
          </a:prstGeom>
          <a:solidFill>
            <a:schemeClr val="accent6">
              <a:lumMod val="60000"/>
              <a:lumOff val="40000"/>
            </a:schemeClr>
          </a:solidFill>
          <a:ln>
            <a:solidFill>
              <a:schemeClr val="accent6">
                <a:lumMod val="60000"/>
                <a:lumOff val="40000"/>
              </a:schemeClr>
            </a:solidFill>
          </a:ln>
          <a:effectLst>
            <a:outerShdw blurRad="50800" dist="38100" dir="13500000" algn="b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b="1" dirty="0">
                <a:solidFill>
                  <a:prstClr val="white"/>
                </a:solidFill>
              </a:rPr>
              <a:t>مفهوم وأهمية الفعاليات العلمية</a:t>
            </a:r>
          </a:p>
          <a:p>
            <a:pPr algn="ctr" rtl="1"/>
            <a:r>
              <a:rPr lang="ar-SA" b="1" dirty="0">
                <a:solidFill>
                  <a:prstClr val="white"/>
                </a:solidFill>
              </a:rPr>
              <a:t>وكالة الجامعة للدراسات العليا و البحث العلمي</a:t>
            </a:r>
            <a:endParaRPr lang="en-US" b="1" dirty="0">
              <a:solidFill>
                <a:prstClr val="white"/>
              </a:solidFill>
            </a:endParaRPr>
          </a:p>
        </p:txBody>
      </p:sp>
      <p:sp>
        <p:nvSpPr>
          <p:cNvPr id="7" name="مربع نص 6"/>
          <p:cNvSpPr txBox="1"/>
          <p:nvPr/>
        </p:nvSpPr>
        <p:spPr>
          <a:xfrm>
            <a:off x="997527" y="2529444"/>
            <a:ext cx="9464634" cy="1477328"/>
          </a:xfrm>
          <a:prstGeom prst="rect">
            <a:avLst/>
          </a:prstGeom>
          <a:noFill/>
        </p:spPr>
        <p:txBody>
          <a:bodyPr wrap="square" rtlCol="1">
            <a:spAutoFit/>
          </a:bodyPr>
          <a:lstStyle/>
          <a:p>
            <a:pPr indent="321945" algn="just" rtl="1">
              <a:spcAft>
                <a:spcPts val="0"/>
              </a:spcAft>
            </a:pPr>
            <a:r>
              <a:rPr lang="ar-SA" dirty="0">
                <a:latin typeface="Times New Roman"/>
                <a:ea typeface="Times New Roman"/>
                <a:cs typeface="Sakkal Majalla"/>
              </a:rPr>
              <a:t>تقوم الفعاليات العلمية بأنواعها بدور مهمٍّ في صقل الخبرات وترسيخ المعارف والنهوض بالمجتمعات، إضافةً إلى الرقي بالمؤسسة المقدِّمة للفعالية؛ حيث تتيح مجالاتٍ لتبادل المعارف والوقوف على المستجدات ، وتساهم في التنمية الفكرية والعلمية .</a:t>
            </a:r>
            <a:endParaRPr lang="en-US" sz="1400" dirty="0">
              <a:latin typeface="Times New Roman"/>
              <a:ea typeface="Times New Roman"/>
            </a:endParaRPr>
          </a:p>
          <a:p>
            <a:pPr indent="321945" algn="just" rtl="1">
              <a:spcAft>
                <a:spcPts val="0"/>
              </a:spcAft>
            </a:pPr>
            <a:r>
              <a:rPr lang="ar-SA" dirty="0">
                <a:latin typeface="Times New Roman"/>
                <a:ea typeface="Times New Roman"/>
                <a:cs typeface="Sakkal Majalla"/>
              </a:rPr>
              <a:t>وهي تُعدُّ بيئةً خصبة للمشاركة المجتمعية المختلفة، من خلال ما توفره من فرصٍ للحوار، وما تخلُص إليه من نتائج وتوصيات تُغني البحث العلمي والدراسات العلمية.</a:t>
            </a:r>
            <a:r>
              <a:rPr lang="ar-SA" sz="1400" dirty="0">
                <a:latin typeface="Times New Roman"/>
                <a:ea typeface="Times New Roman"/>
              </a:rPr>
              <a:t> </a:t>
            </a:r>
            <a:r>
              <a:rPr lang="ar-SA" dirty="0">
                <a:ea typeface="Times New Roman"/>
                <a:cs typeface="Sakkal Majalla"/>
              </a:rPr>
              <a:t>ولتحقق الفعاليات العلمية أهدافها فإنَّها تحتاج إلى تخطيطٍ وإعدادٍ مُتقنَين، و فيما يلي أنوع الفعاليات العلمية وتعريف كلِ منها.</a:t>
            </a:r>
            <a:endParaRPr lang="ar-SA" dirty="0"/>
          </a:p>
        </p:txBody>
      </p:sp>
      <p:sp>
        <p:nvSpPr>
          <p:cNvPr id="8" name="مربع نص 7"/>
          <p:cNvSpPr txBox="1"/>
          <p:nvPr/>
        </p:nvSpPr>
        <p:spPr>
          <a:xfrm>
            <a:off x="391885" y="5002148"/>
            <a:ext cx="3759203" cy="1107996"/>
          </a:xfrm>
          <a:prstGeom prst="rect">
            <a:avLst/>
          </a:prstGeom>
          <a:noFill/>
        </p:spPr>
        <p:txBody>
          <a:bodyPr wrap="square" rtlCol="1">
            <a:spAutoFit/>
          </a:bodyPr>
          <a:lstStyle/>
          <a:p>
            <a:pPr algn="r" rtl="1"/>
            <a:r>
              <a:rPr lang="ar-SA" sz="1100" dirty="0"/>
              <a:t>المصدر: </a:t>
            </a:r>
          </a:p>
          <a:p>
            <a:pPr algn="r" rtl="1"/>
            <a:r>
              <a:rPr lang="ar-SA" sz="1100" dirty="0"/>
              <a:t>الدليل الإرشادي لتنظيم الفعاليات العلمية</a:t>
            </a:r>
            <a:endParaRPr lang="en-US" sz="1100" dirty="0"/>
          </a:p>
          <a:p>
            <a:pPr algn="r" rtl="1"/>
            <a:r>
              <a:rPr lang="en-US" sz="1100" dirty="0"/>
              <a:t>Organizing Scientific Events: A Guiding Manual</a:t>
            </a:r>
          </a:p>
          <a:p>
            <a:pPr algn="r" rtl="1"/>
            <a:r>
              <a:rPr lang="ar-SA" sz="1100" dirty="0"/>
              <a:t>وكالة الجامعة للدراسات العليا والبحث العلمي شوال 1435</a:t>
            </a:r>
            <a:endParaRPr lang="en-US" sz="1100" dirty="0"/>
          </a:p>
          <a:p>
            <a:pPr algn="r"/>
            <a:r>
              <a:rPr lang="en-US" sz="1100" dirty="0"/>
              <a:t>Vice </a:t>
            </a:r>
            <a:r>
              <a:rPr lang="en-US" sz="1100" dirty="0" err="1"/>
              <a:t>Rectorate</a:t>
            </a:r>
            <a:r>
              <a:rPr lang="en-US" sz="1100" dirty="0"/>
              <a:t> for Graduate Studies and Scientific Research, August 2014</a:t>
            </a:r>
            <a:endParaRPr lang="ar-SA" sz="1100" dirty="0"/>
          </a:p>
        </p:txBody>
      </p:sp>
    </p:spTree>
    <p:extLst>
      <p:ext uri="{BB962C8B-B14F-4D97-AF65-F5344CB8AC3E}">
        <p14:creationId xmlns:p14="http://schemas.microsoft.com/office/powerpoint/2010/main" val="3051308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78597"/>
          <a:stretch/>
        </p:blipFill>
        <p:spPr>
          <a:xfrm>
            <a:off x="-1" y="5400675"/>
            <a:ext cx="12192002" cy="1457326"/>
          </a:xfrm>
          <a:prstGeom prst="rect">
            <a:avLst/>
          </a:prstGeom>
        </p:spPr>
      </p:pic>
      <p:pic>
        <p:nvPicPr>
          <p:cNvPr id="3" name="Picture 2"/>
          <p:cNvPicPr>
            <a:picLocks noChangeAspect="1"/>
          </p:cNvPicPr>
          <p:nvPr/>
        </p:nvPicPr>
        <p:blipFill rotWithShape="1">
          <a:blip r:embed="rId4">
            <a:extLst>
              <a:ext uri="{28A0092B-C50C-407E-A947-70E740481C1C}">
                <a14:useLocalDpi xmlns:a14="http://schemas.microsoft.com/office/drawing/2010/main" val="0"/>
              </a:ext>
            </a:extLst>
          </a:blip>
          <a:srcRect l="78504" b="55236"/>
          <a:stretch/>
        </p:blipFill>
        <p:spPr>
          <a:xfrm>
            <a:off x="9389811" y="-1"/>
            <a:ext cx="2530729" cy="2943225"/>
          </a:xfrm>
          <a:prstGeom prst="rect">
            <a:avLst/>
          </a:prstGeom>
        </p:spPr>
      </p:pic>
      <p:sp>
        <p:nvSpPr>
          <p:cNvPr id="31" name="مستطيل 30"/>
          <p:cNvSpPr/>
          <p:nvPr/>
        </p:nvSpPr>
        <p:spPr>
          <a:xfrm>
            <a:off x="1090107" y="534390"/>
            <a:ext cx="8697099" cy="937222"/>
          </a:xfrm>
          <a:prstGeom prst="rect">
            <a:avLst/>
          </a:prstGeom>
          <a:solidFill>
            <a:schemeClr val="accent6">
              <a:lumMod val="60000"/>
              <a:lumOff val="40000"/>
            </a:schemeClr>
          </a:solidFill>
          <a:ln>
            <a:solidFill>
              <a:schemeClr val="accent6">
                <a:lumMod val="60000"/>
                <a:lumOff val="40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b="1" dirty="0">
                <a:solidFill>
                  <a:prstClr val="white"/>
                </a:solidFill>
              </a:rPr>
              <a:t>أنواع الفعاليات العلمية وما يصاحبها</a:t>
            </a:r>
          </a:p>
          <a:p>
            <a:pPr algn="ctr" rtl="1"/>
            <a:r>
              <a:rPr lang="ar-SA" b="1" dirty="0">
                <a:solidFill>
                  <a:prstClr val="white"/>
                </a:solidFill>
              </a:rPr>
              <a:t>وكالة الجامعة للدراسات العليا و البحث العلمي</a:t>
            </a:r>
            <a:endParaRPr lang="en-US" b="1" dirty="0">
              <a:solidFill>
                <a:prstClr val="white"/>
              </a:solidFill>
            </a:endParaRPr>
          </a:p>
        </p:txBody>
      </p:sp>
      <p:sp>
        <p:nvSpPr>
          <p:cNvPr id="4" name="مستطيل ذو زوايا قطرية مستديرة 3"/>
          <p:cNvSpPr/>
          <p:nvPr/>
        </p:nvSpPr>
        <p:spPr>
          <a:xfrm>
            <a:off x="4298867" y="1769423"/>
            <a:ext cx="5712031" cy="1353787"/>
          </a:xfrm>
          <a:prstGeom prst="round2DiagRect">
            <a:avLst/>
          </a:prstGeom>
          <a:solidFill>
            <a:schemeClr val="accent4">
              <a:lumMod val="75000"/>
            </a:schemeClr>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1600" b="1" dirty="0"/>
              <a:t>المؤتمر </a:t>
            </a:r>
            <a:r>
              <a:rPr lang="ar-SA" sz="1600" dirty="0"/>
              <a:t>(</a:t>
            </a:r>
            <a:r>
              <a:rPr lang="en-US" sz="1600" dirty="0"/>
              <a:t>Conference</a:t>
            </a:r>
            <a:r>
              <a:rPr lang="ar-SA" sz="1600" b="1" dirty="0"/>
              <a:t>)</a:t>
            </a:r>
            <a:endParaRPr lang="en-US" sz="1600" dirty="0"/>
          </a:p>
          <a:p>
            <a:pPr algn="ctr" rtl="1"/>
            <a:r>
              <a:rPr lang="ar-SA" sz="1600" dirty="0"/>
              <a:t>هو تجمع كبير يُنظَّم على عدةِ جلسات، لمُناقشة قضايًا مُعيَّنة والخروج بتوصيات، ويصل عدد المشاركين إلى المئات، ويستمر عدة أيام، وقد يرافقه معرض مُناسبٌ لموضوعه، ولا يتطلب تنظيمه الاستمرارية أو التواتر السنوي.</a:t>
            </a:r>
            <a:endParaRPr lang="en-US" sz="1600" dirty="0"/>
          </a:p>
        </p:txBody>
      </p:sp>
      <p:sp>
        <p:nvSpPr>
          <p:cNvPr id="5" name="مستطيل ذو زوايا قطرية مستديرة 4"/>
          <p:cNvSpPr/>
          <p:nvPr/>
        </p:nvSpPr>
        <p:spPr>
          <a:xfrm>
            <a:off x="498764" y="1864426"/>
            <a:ext cx="3372592" cy="1258784"/>
          </a:xfrm>
          <a:prstGeom prst="round2DiagRect">
            <a:avLst/>
          </a:prstGeom>
          <a:solidFill>
            <a:schemeClr val="accent4">
              <a:lumMod val="75000"/>
            </a:schemeClr>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1600" b="1" dirty="0"/>
              <a:t>الندوة (</a:t>
            </a:r>
            <a:r>
              <a:rPr lang="en-US" sz="1600" dirty="0"/>
              <a:t>Symposium</a:t>
            </a:r>
            <a:r>
              <a:rPr lang="ar-SA" sz="1600" b="1" dirty="0"/>
              <a:t>) </a:t>
            </a:r>
            <a:endParaRPr lang="en-US" sz="1600" dirty="0"/>
          </a:p>
          <a:p>
            <a:pPr algn="ctr"/>
            <a:r>
              <a:rPr lang="ar-SA" sz="1600" dirty="0"/>
              <a:t>هي تجمعٌ للمختصين والمهتمين لمناقشة موضوع مُحدَّدٍ بهدف تقديم توصيات، ويكون الحضور فيها أقل من المؤتمر، وتُعقد خلال فترة تتراوح ما بين يوم أو يومين. </a:t>
            </a:r>
          </a:p>
        </p:txBody>
      </p:sp>
      <p:sp>
        <p:nvSpPr>
          <p:cNvPr id="6" name="مستطيل ذو زوايا قطرية مستديرة 5"/>
          <p:cNvSpPr/>
          <p:nvPr/>
        </p:nvSpPr>
        <p:spPr>
          <a:xfrm>
            <a:off x="663682" y="3336968"/>
            <a:ext cx="3848941" cy="979716"/>
          </a:xfrm>
          <a:prstGeom prst="round2DiagRect">
            <a:avLst/>
          </a:prstGeom>
          <a:solidFill>
            <a:schemeClr val="accent4">
              <a:lumMod val="75000"/>
            </a:schemeClr>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1600" b="1" dirty="0"/>
              <a:t>الجلسة العلمية </a:t>
            </a:r>
            <a:r>
              <a:rPr lang="ar-SA" sz="1600" dirty="0"/>
              <a:t>(</a:t>
            </a:r>
            <a:r>
              <a:rPr lang="en-US" sz="1600" dirty="0"/>
              <a:t>Seminar</a:t>
            </a:r>
            <a:r>
              <a:rPr lang="ar-SA" sz="1600" dirty="0"/>
              <a:t>)</a:t>
            </a:r>
            <a:r>
              <a:rPr lang="ar-SA" sz="1600" b="1" dirty="0"/>
              <a:t> </a:t>
            </a:r>
            <a:endParaRPr lang="en-US" sz="1600" dirty="0"/>
          </a:p>
          <a:p>
            <a:pPr algn="ctr" rtl="1"/>
            <a:r>
              <a:rPr lang="ar-SA" sz="1600" dirty="0"/>
              <a:t>هي اجتماع علمي من اثنين أو أكثر تُدار من قبل رئيسها، يُطرح خلالها موضوع ما، ويتم العرض والنّقاش وفقَ جدولٍ زمنيٍّ مُعيَّن.</a:t>
            </a:r>
            <a:endParaRPr lang="en-US" sz="1600" dirty="0"/>
          </a:p>
        </p:txBody>
      </p:sp>
      <p:sp>
        <p:nvSpPr>
          <p:cNvPr id="8" name="مستطيل ذو زوايا قطرية مستديرة 7"/>
          <p:cNvSpPr/>
          <p:nvPr/>
        </p:nvSpPr>
        <p:spPr>
          <a:xfrm>
            <a:off x="4916627" y="3336968"/>
            <a:ext cx="5094271" cy="914400"/>
          </a:xfrm>
          <a:prstGeom prst="round2DiagRect">
            <a:avLst/>
          </a:prstGeom>
          <a:solidFill>
            <a:schemeClr val="accent4">
              <a:lumMod val="75000"/>
            </a:schemeClr>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1600" b="1" dirty="0"/>
              <a:t>الملتقى </a:t>
            </a:r>
            <a:r>
              <a:rPr lang="ar-SA" sz="1600" dirty="0"/>
              <a:t>(</a:t>
            </a:r>
            <a:r>
              <a:rPr lang="en-US" sz="1600" dirty="0"/>
              <a:t>Forum</a:t>
            </a:r>
            <a:r>
              <a:rPr lang="ar-SA" sz="1600" b="1" dirty="0"/>
              <a:t>)</a:t>
            </a:r>
            <a:endParaRPr lang="en-US" sz="1600" dirty="0"/>
          </a:p>
          <a:p>
            <a:pPr algn="ctr" rtl="1"/>
            <a:r>
              <a:rPr lang="ar-SA" sz="1600" dirty="0"/>
              <a:t>هو اجتماعٌ لعددٍ من المختصين، يتكوَّن من عدة جلسات تتضمن أوراق عمل وتُدار كل جلسة من قبل مديرها ،ويُفتح النقاش بعد كلِّ ورقةٍ أو جلسة.</a:t>
            </a:r>
            <a:endParaRPr lang="en-US" sz="1600" dirty="0"/>
          </a:p>
        </p:txBody>
      </p:sp>
      <p:sp>
        <p:nvSpPr>
          <p:cNvPr id="9" name="مستطيل ذو زوايا قطرية مستديرة 8"/>
          <p:cNvSpPr/>
          <p:nvPr/>
        </p:nvSpPr>
        <p:spPr>
          <a:xfrm>
            <a:off x="6757060" y="4487573"/>
            <a:ext cx="3146960" cy="1733984"/>
          </a:xfrm>
          <a:prstGeom prst="round2DiagRect">
            <a:avLst/>
          </a:prstGeom>
          <a:solidFill>
            <a:schemeClr val="accent4">
              <a:lumMod val="75000"/>
            </a:schemeClr>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1600" b="1" dirty="0"/>
              <a:t>ورشة العمل (</a:t>
            </a:r>
            <a:r>
              <a:rPr lang="en-US" sz="1600" b="1" dirty="0"/>
              <a:t>Workshop</a:t>
            </a:r>
            <a:r>
              <a:rPr lang="ar-SA" sz="1600" b="1" dirty="0"/>
              <a:t>) </a:t>
            </a:r>
            <a:endParaRPr lang="en-US" sz="1600" dirty="0"/>
          </a:p>
          <a:p>
            <a:pPr algn="ctr" rtl="1"/>
            <a:r>
              <a:rPr lang="ar-SA" sz="1600" dirty="0"/>
              <a:t>هي اجتماع مختصِّين في وقت ومكان محددين ، ويتراوح عددهم من 15 إلى 25 شخصًا أو أكثر؛ لمناقشة مواضيع محددة مُركزّةً على الجانب العلمي التطبيقي بواسطةِ عددٍ من التطبيقات.</a:t>
            </a:r>
            <a:endParaRPr lang="en-US" sz="1600" dirty="0"/>
          </a:p>
        </p:txBody>
      </p:sp>
      <p:sp>
        <p:nvSpPr>
          <p:cNvPr id="10" name="مستطيل ذو زوايا قطرية مستديرة 9"/>
          <p:cNvSpPr/>
          <p:nvPr/>
        </p:nvSpPr>
        <p:spPr>
          <a:xfrm>
            <a:off x="10272156" y="3574474"/>
            <a:ext cx="1769422" cy="1826202"/>
          </a:xfrm>
          <a:prstGeom prst="round2DiagRect">
            <a:avLst/>
          </a:prstGeom>
          <a:solidFill>
            <a:schemeClr val="accent4">
              <a:lumMod val="75000"/>
            </a:schemeClr>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1600" b="1" dirty="0"/>
              <a:t>المعرض (</a:t>
            </a:r>
            <a:r>
              <a:rPr lang="en-US" sz="1600" b="1" dirty="0"/>
              <a:t>Exhibition</a:t>
            </a:r>
            <a:r>
              <a:rPr lang="ar-SA" sz="1600" b="1" dirty="0"/>
              <a:t>)</a:t>
            </a:r>
            <a:endParaRPr lang="en-US" sz="1600" dirty="0"/>
          </a:p>
          <a:p>
            <a:pPr algn="ctr" rtl="1"/>
            <a:r>
              <a:rPr lang="ar-SA" sz="1600" dirty="0"/>
              <a:t>هو مكان ذو مواصفات معينة يُدعى له مجموعة من المشاركين لتعريف الجمهور بمحتواه. </a:t>
            </a:r>
            <a:endParaRPr lang="en-US" sz="1600" dirty="0"/>
          </a:p>
        </p:txBody>
      </p:sp>
      <p:sp>
        <p:nvSpPr>
          <p:cNvPr id="12" name="مستطيل ذو زوايا قطرية مستديرة 11"/>
          <p:cNvSpPr/>
          <p:nvPr/>
        </p:nvSpPr>
        <p:spPr>
          <a:xfrm>
            <a:off x="663682" y="4579794"/>
            <a:ext cx="4252945" cy="1641763"/>
          </a:xfrm>
          <a:prstGeom prst="round2DiagRect">
            <a:avLst/>
          </a:prstGeom>
          <a:solidFill>
            <a:schemeClr val="accent4">
              <a:lumMod val="75000"/>
            </a:schemeClr>
          </a:solidFill>
          <a:ln>
            <a:solidFill>
              <a:schemeClr val="accent4">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rtl="1"/>
            <a:r>
              <a:rPr lang="ar-SA" sz="1400" b="1" dirty="0"/>
              <a:t>الملصقات العلمية </a:t>
            </a:r>
            <a:r>
              <a:rPr lang="en-US" sz="1400" b="1" dirty="0"/>
              <a:t>Scientific posters )</a:t>
            </a:r>
            <a:r>
              <a:rPr lang="ar-SA" sz="1400" b="1" dirty="0"/>
              <a:t>)</a:t>
            </a:r>
            <a:endParaRPr lang="en-US" sz="1400" dirty="0"/>
          </a:p>
          <a:p>
            <a:pPr algn="ctr" rtl="1"/>
            <a:r>
              <a:rPr lang="ar-SA" sz="1400" dirty="0"/>
              <a:t>وهي بمثابة منتدى علميّ شفوي، عبارة عن تصميم ورقة علمية على شكل لوحة أو صحيفة أو عرض مرئي أو اثنين منهما، لجذب الآخرين لقراءته والاستماع لشرح صاحبه وطرح الاستفسارات عليه، وتتكون المادة العلمية من مقدمة ونتائج ومراجع ومعلومات تُقدَّم ضمن مقاييس مُحدَّدة، ويكون خيارًا مطروحًا للمشاركين – مع الورقة العلمية- في بعض المؤتمرات، وقد يتزامن وقته مع الجلسات العلمية.</a:t>
            </a:r>
            <a:endParaRPr lang="en-US" sz="1400" dirty="0"/>
          </a:p>
        </p:txBody>
      </p:sp>
    </p:spTree>
    <p:extLst>
      <p:ext uri="{BB962C8B-B14F-4D97-AF65-F5344CB8AC3E}">
        <p14:creationId xmlns:p14="http://schemas.microsoft.com/office/powerpoint/2010/main" val="1638486755"/>
      </p:ext>
    </p:extLst>
  </p:cSld>
  <p:clrMapOvr>
    <a:masterClrMapping/>
  </p:clrMapOvr>
</p:sld>
</file>

<file path=ppt/theme/theme1.xml><?xml version="1.0" encoding="utf-8"?>
<a:theme xmlns:a="http://schemas.openxmlformats.org/drawingml/2006/main" name="Office Theme">
  <a:themeElements>
    <a:clrScheme name="تدفق">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150</TotalTime>
  <Words>576</Words>
  <Application>Microsoft Office PowerPoint</Application>
  <PresentationFormat>شاشة عريضة</PresentationFormat>
  <Paragraphs>66</Paragraphs>
  <Slides>3</Slides>
  <Notes>3</Notes>
  <HiddenSlides>0</HiddenSlides>
  <MMClips>0</MMClips>
  <ScaleCrop>false</ScaleCrop>
  <HeadingPairs>
    <vt:vector size="6" baseType="variant">
      <vt:variant>
        <vt:lpstr>الخطوط المستخدمة</vt:lpstr>
      </vt:variant>
      <vt:variant>
        <vt:i4>5</vt:i4>
      </vt:variant>
      <vt:variant>
        <vt:lpstr>نسق</vt:lpstr>
      </vt:variant>
      <vt:variant>
        <vt:i4>1</vt:i4>
      </vt:variant>
      <vt:variant>
        <vt:lpstr>عناوين الشرائح</vt:lpstr>
      </vt:variant>
      <vt:variant>
        <vt:i4>3</vt:i4>
      </vt:variant>
    </vt:vector>
  </HeadingPairs>
  <TitlesOfParts>
    <vt:vector size="9" baseType="lpstr">
      <vt:lpstr>Arial</vt:lpstr>
      <vt:lpstr>Calibri</vt:lpstr>
      <vt:lpstr>Calibri Light</vt:lpstr>
      <vt:lpstr>Cambria</vt:lpstr>
      <vt:lpstr>Times New Roman</vt:lpstr>
      <vt:lpstr>Office Theme</vt:lpstr>
      <vt:lpstr>عرض تقديمي في PowerPoint</vt:lpstr>
      <vt:lpstr>عرض تقديمي في PowerPoint</vt:lpstr>
      <vt:lpstr>عرض تقديمي في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Microsoft Office User</dc:creator>
  <cp:lastModifiedBy>saud huzami</cp:lastModifiedBy>
  <cp:revision>24</cp:revision>
  <dcterms:created xsi:type="dcterms:W3CDTF">2019-10-14T09:13:55Z</dcterms:created>
  <dcterms:modified xsi:type="dcterms:W3CDTF">2020-06-23T12:29:54Z</dcterms:modified>
</cp:coreProperties>
</file>